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4" r:id="rId18"/>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9D74BA-41AF-4FA1-87CA-E6374A5E9689}" type="datetimeFigureOut">
              <a:rPr lang="es-CL" smtClean="0"/>
              <a:t>22-03-2020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3843B7-7F88-4DF2-8AB1-C6211B22A76E}" type="slidenum">
              <a:rPr lang="es-CL" smtClean="0"/>
              <a:t>‹Nº›</a:t>
            </a:fld>
            <a:endParaRPr lang="es-CL"/>
          </a:p>
        </p:txBody>
      </p:sp>
    </p:spTree>
    <p:extLst>
      <p:ext uri="{BB962C8B-B14F-4D97-AF65-F5344CB8AC3E}">
        <p14:creationId xmlns:p14="http://schemas.microsoft.com/office/powerpoint/2010/main" val="292971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373843B7-7F88-4DF2-8AB1-C6211B22A76E}" type="slidenum">
              <a:rPr lang="es-CL" smtClean="0"/>
              <a:t>2</a:t>
            </a:fld>
            <a:endParaRPr lang="es-CL"/>
          </a:p>
        </p:txBody>
      </p:sp>
    </p:spTree>
    <p:extLst>
      <p:ext uri="{BB962C8B-B14F-4D97-AF65-F5344CB8AC3E}">
        <p14:creationId xmlns:p14="http://schemas.microsoft.com/office/powerpoint/2010/main" val="129910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373843B7-7F88-4DF2-8AB1-C6211B22A76E}" type="slidenum">
              <a:rPr lang="es-CL" smtClean="0"/>
              <a:t>6</a:t>
            </a:fld>
            <a:endParaRPr lang="es-CL"/>
          </a:p>
        </p:txBody>
      </p:sp>
    </p:spTree>
    <p:extLst>
      <p:ext uri="{BB962C8B-B14F-4D97-AF65-F5344CB8AC3E}">
        <p14:creationId xmlns:p14="http://schemas.microsoft.com/office/powerpoint/2010/main" val="4023138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38216FFE-1093-42B5-82A7-5D1CCAE0855E}" type="datetimeFigureOut">
              <a:rPr lang="es-CL" smtClean="0"/>
              <a:t>22-03-2020</a:t>
            </a:fld>
            <a:endParaRPr lang="es-CL"/>
          </a:p>
        </p:txBody>
      </p:sp>
      <p:sp>
        <p:nvSpPr>
          <p:cNvPr id="17" name="16 Marcador de pie de página"/>
          <p:cNvSpPr>
            <a:spLocks noGrp="1"/>
          </p:cNvSpPr>
          <p:nvPr>
            <p:ph type="ftr" sz="quarter" idx="11"/>
          </p:nvPr>
        </p:nvSpPr>
        <p:spPr/>
        <p:txBody>
          <a:bodyPr/>
          <a:lstStyle/>
          <a:p>
            <a:endParaRPr lang="es-CL"/>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9D91C32-87BD-426D-8414-4FDAA9E70058}" type="slidenum">
              <a:rPr lang="es-CL" smtClean="0"/>
              <a:t>‹Nº›</a:t>
            </a:fld>
            <a:endParaRPr lang="es-CL"/>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38216FFE-1093-42B5-82A7-5D1CCAE0855E}" type="datetimeFigureOut">
              <a:rPr lang="es-CL" smtClean="0"/>
              <a:t>22-03-2020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9D91C32-87BD-426D-8414-4FDAA9E70058}" type="slidenum">
              <a:rPr lang="es-CL" smtClean="0"/>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A9D91C32-87BD-426D-8414-4FDAA9E70058}" type="slidenum">
              <a:rPr lang="es-CL" smtClean="0"/>
              <a:t>‹Nº›</a:t>
            </a:fld>
            <a:endParaRPr lang="es-CL"/>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38216FFE-1093-42B5-82A7-5D1CCAE0855E}" type="datetimeFigureOut">
              <a:rPr lang="es-CL" smtClean="0"/>
              <a:t>22-03-2020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2" name="1 Título vertical"/>
          <p:cNvSpPr>
            <a:spLocks noGrp="1"/>
          </p:cNvSpPr>
          <p:nvPr>
            <p:ph type="title" orient="vert"/>
          </p:nvPr>
        </p:nvSpPr>
        <p:spPr>
          <a:xfrm>
            <a:off x="7391400" y="304801"/>
            <a:ext cx="1447800" cy="5851525"/>
          </a:xfrm>
        </p:spPr>
        <p:txBody>
          <a:bodyPr vert="eaVert"/>
          <a:lstStyle/>
          <a:p>
            <a:r>
              <a:rPr kumimoji="0" lang="es-ES"/>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a:t>Haga clic para modificar el estilo de título del patrón</a:t>
            </a:r>
            <a:endParaRPr kumimoji="0" lang="en-US"/>
          </a:p>
        </p:txBody>
      </p:sp>
      <p:sp>
        <p:nvSpPr>
          <p:cNvPr id="4" name="3 Marcador de fecha"/>
          <p:cNvSpPr>
            <a:spLocks noGrp="1"/>
          </p:cNvSpPr>
          <p:nvPr>
            <p:ph type="dt" sz="half" idx="10"/>
          </p:nvPr>
        </p:nvSpPr>
        <p:spPr/>
        <p:txBody>
          <a:bodyPr/>
          <a:lstStyle/>
          <a:p>
            <a:fld id="{38216FFE-1093-42B5-82A7-5D1CCAE0855E}" type="datetimeFigureOut">
              <a:rPr lang="es-CL" smtClean="0"/>
              <a:t>22-03-2020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a:xfrm>
            <a:off x="4361688" y="1026372"/>
            <a:ext cx="457200" cy="441325"/>
          </a:xfrm>
        </p:spPr>
        <p:txBody>
          <a:bodyPr/>
          <a:lstStyle/>
          <a:p>
            <a:fld id="{A9D91C32-87BD-426D-8414-4FDAA9E70058}" type="slidenum">
              <a:rPr lang="es-CL" smtClean="0"/>
              <a:t>‹Nº›</a:t>
            </a:fld>
            <a:endParaRPr lang="es-CL"/>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CL"/>
          </a:p>
        </p:txBody>
      </p:sp>
      <p:sp>
        <p:nvSpPr>
          <p:cNvPr id="4" name="3 Marcador de fecha"/>
          <p:cNvSpPr>
            <a:spLocks noGrp="1"/>
          </p:cNvSpPr>
          <p:nvPr>
            <p:ph type="dt" sz="half" idx="10"/>
          </p:nvPr>
        </p:nvSpPr>
        <p:spPr/>
        <p:txBody>
          <a:bodyPr/>
          <a:lstStyle/>
          <a:p>
            <a:fld id="{38216FFE-1093-42B5-82A7-5D1CCAE0855E}" type="datetimeFigureOut">
              <a:rPr lang="es-CL" smtClean="0"/>
              <a:t>22-03-2020</a:t>
            </a:fld>
            <a:endParaRPr lang="es-CL"/>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9D91C32-87BD-426D-8414-4FDAA9E70058}" type="slidenum">
              <a:rPr lang="es-CL" smtClean="0"/>
              <a:t>‹Nº›</a:t>
            </a:fld>
            <a:endParaRPr lang="es-CL"/>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38216FFE-1093-42B5-82A7-5D1CCAE0855E}" type="datetimeFigureOut">
              <a:rPr lang="es-CL" smtClean="0"/>
              <a:t>22-03-2020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A9D91C32-87BD-426D-8414-4FDAA9E70058}" type="slidenum">
              <a:rPr lang="es-CL" smtClean="0"/>
              <a:t>‹Nº›</a:t>
            </a:fld>
            <a:endParaRPr lang="es-CL"/>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7" name="6 Marcador de fecha"/>
          <p:cNvSpPr>
            <a:spLocks noGrp="1"/>
          </p:cNvSpPr>
          <p:nvPr>
            <p:ph type="dt" sz="half" idx="10"/>
          </p:nvPr>
        </p:nvSpPr>
        <p:spPr/>
        <p:txBody>
          <a:bodyPr/>
          <a:lstStyle/>
          <a:p>
            <a:fld id="{38216FFE-1093-42B5-82A7-5D1CCAE0855E}" type="datetimeFigureOut">
              <a:rPr lang="es-CL" smtClean="0"/>
              <a:t>22-03-2020</a:t>
            </a:fld>
            <a:endParaRPr lang="es-CL"/>
          </a:p>
        </p:txBody>
      </p:sp>
      <p:sp>
        <p:nvSpPr>
          <p:cNvPr id="8" name="7 Marcador de pie de página"/>
          <p:cNvSpPr>
            <a:spLocks noGrp="1"/>
          </p:cNvSpPr>
          <p:nvPr>
            <p:ph type="ftr" sz="quarter" idx="11"/>
          </p:nvPr>
        </p:nvSpPr>
        <p:spPr>
          <a:xfrm>
            <a:off x="304800" y="6409944"/>
            <a:ext cx="3581400" cy="365760"/>
          </a:xfrm>
        </p:spPr>
        <p:txBody>
          <a:bodyPr/>
          <a:lstStyle/>
          <a:p>
            <a:endParaRPr lang="es-CL"/>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A9D91C32-87BD-426D-8414-4FDAA9E70058}" type="slidenum">
              <a:rPr lang="es-CL" smtClean="0"/>
              <a:t>‹Nº›</a:t>
            </a:fld>
            <a:endParaRPr lang="es-CL"/>
          </a:p>
        </p:txBody>
      </p:sp>
      <p:sp>
        <p:nvSpPr>
          <p:cNvPr id="23" name="22 Título"/>
          <p:cNvSpPr>
            <a:spLocks noGrp="1"/>
          </p:cNvSpPr>
          <p:nvPr>
            <p:ph type="title"/>
          </p:nvPr>
        </p:nvSpPr>
        <p:spPr/>
        <p:txBody>
          <a:bodyPr rtlCol="0" anchor="b" anchorCtr="0"/>
          <a:lstStyle/>
          <a:p>
            <a:r>
              <a:rPr kumimoji="0" lang="es-ES"/>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8216FFE-1093-42B5-82A7-5D1CCAE0855E}" type="datetimeFigureOut">
              <a:rPr lang="es-CL" smtClean="0"/>
              <a:t>22-03-2020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a:xfrm>
            <a:off x="4343400" y="1036020"/>
            <a:ext cx="457200" cy="441325"/>
          </a:xfrm>
        </p:spPr>
        <p:txBody>
          <a:bodyPr/>
          <a:lstStyle/>
          <a:p>
            <a:fld id="{A9D91C32-87BD-426D-8414-4FDAA9E70058}"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38216FFE-1093-42B5-82A7-5D1CCAE0855E}" type="datetimeFigureOut">
              <a:rPr lang="es-CL" smtClean="0"/>
              <a:t>22-03-2020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A9D91C32-87BD-426D-8414-4FDAA9E70058}"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9D91C32-87BD-426D-8414-4FDAA9E70058}" type="slidenum">
              <a:rPr lang="es-CL" smtClean="0"/>
              <a:t>‹Nº›</a:t>
            </a:fld>
            <a:endParaRPr lang="es-CL"/>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38216FFE-1093-42B5-82A7-5D1CCAE0855E}" type="datetimeFigureOut">
              <a:rPr lang="es-CL" smtClean="0"/>
              <a:t>22-03-2020</a:t>
            </a:fld>
            <a:endParaRPr lang="es-CL"/>
          </a:p>
        </p:txBody>
      </p:sp>
      <p:sp>
        <p:nvSpPr>
          <p:cNvPr id="6" name="5 Marcador de pie de página"/>
          <p:cNvSpPr>
            <a:spLocks noGrp="1"/>
          </p:cNvSpPr>
          <p:nvPr>
            <p:ph type="ftr" sz="quarter" idx="11"/>
          </p:nvPr>
        </p:nvSpPr>
        <p:spPr>
          <a:xfrm>
            <a:off x="301752" y="6410848"/>
            <a:ext cx="3383280" cy="365760"/>
          </a:xfrm>
        </p:spPr>
        <p:txBody>
          <a:bodyPr/>
          <a:lstStyle/>
          <a:p>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A9D91C32-87BD-426D-8414-4FDAA9E70058}" type="slidenum">
              <a:rPr lang="es-CL" smtClean="0"/>
              <a:t>‹Nº›</a:t>
            </a:fld>
            <a:endParaRPr lang="es-CL"/>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38216FFE-1093-42B5-82A7-5D1CCAE0855E}" type="datetimeFigureOut">
              <a:rPr lang="es-CL" smtClean="0"/>
              <a:t>22-03-2020</a:t>
            </a:fld>
            <a:endParaRPr lang="es-CL"/>
          </a:p>
        </p:txBody>
      </p:sp>
      <p:sp>
        <p:nvSpPr>
          <p:cNvPr id="6" name="5 Marcador de pie de página"/>
          <p:cNvSpPr>
            <a:spLocks noGrp="1"/>
          </p:cNvSpPr>
          <p:nvPr>
            <p:ph type="ftr" sz="quarter" idx="11"/>
          </p:nvPr>
        </p:nvSpPr>
        <p:spPr>
          <a:xfrm>
            <a:off x="301752" y="6410848"/>
            <a:ext cx="3584448" cy="365760"/>
          </a:xfrm>
        </p:spPr>
        <p:txBody>
          <a:bodyPr/>
          <a:lstStyle/>
          <a:p>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8216FFE-1093-42B5-82A7-5D1CCAE0855E}" type="datetimeFigureOut">
              <a:rPr lang="es-CL" smtClean="0"/>
              <a:t>22-03-2020</a:t>
            </a:fld>
            <a:endParaRPr lang="es-CL"/>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CL"/>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9D91C32-87BD-426D-8414-4FDAA9E70058}" type="slidenum">
              <a:rPr lang="es-CL" smtClean="0"/>
              <a:t>‹Nº›</a:t>
            </a:fld>
            <a:endParaRPr lang="es-CL"/>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a:bodyPr>
          <a:lstStyle/>
          <a:p>
            <a:r>
              <a:rPr lang="es-CL" dirty="0"/>
              <a:t>Tema del viaje y el amor en la literatura</a:t>
            </a:r>
          </a:p>
        </p:txBody>
      </p:sp>
      <p:sp>
        <p:nvSpPr>
          <p:cNvPr id="7" name="6 Marcador de contenido"/>
          <p:cNvSpPr>
            <a:spLocks noGrp="1"/>
          </p:cNvSpPr>
          <p:nvPr>
            <p:ph sz="quarter" idx="1"/>
          </p:nvPr>
        </p:nvSpPr>
        <p:spPr/>
        <p:txBody>
          <a:bodyPr/>
          <a:lstStyle/>
          <a:p>
            <a:r>
              <a:rPr lang="es-CL" dirty="0"/>
              <a:t>TEMA: Idea central en torno al cual gira la obra, es decir, su idea más global.</a:t>
            </a:r>
          </a:p>
          <a:p>
            <a:r>
              <a:rPr lang="es-CL" dirty="0"/>
              <a:t>Conceptos afines </a:t>
            </a:r>
          </a:p>
          <a:p>
            <a:r>
              <a:rPr lang="es-CL" dirty="0"/>
              <a:t>tópico, trama, argumento, etc.</a:t>
            </a:r>
          </a:p>
          <a:p>
            <a:r>
              <a:rPr lang="es-CL" dirty="0"/>
              <a:t>EL VIAJE</a:t>
            </a:r>
          </a:p>
          <a:p>
            <a:pPr marL="0" lvl="0" indent="0" algn="just" fontAlgn="base">
              <a:spcBef>
                <a:spcPct val="0"/>
              </a:spcBef>
              <a:spcAft>
                <a:spcPct val="0"/>
              </a:spcAft>
              <a:buClrTx/>
              <a:buSzTx/>
              <a:buNone/>
              <a:defRPr/>
            </a:pPr>
            <a:r>
              <a:rPr lang="es-ES_tradnl" altLang="es-CL" sz="2400" b="1" dirty="0">
                <a:solidFill>
                  <a:srgbClr val="000000"/>
                </a:solidFill>
                <a:latin typeface="Arial" charset="0"/>
                <a:ea typeface="ＭＳ Ｐゴシック" pitchFamily="34" charset="-128"/>
              </a:rPr>
              <a:t>Este es un tema recurrente en la literatura, ya que simboliza una </a:t>
            </a:r>
            <a:r>
              <a:rPr lang="es-ES_tradnl" altLang="es-ES" sz="2400" b="1" dirty="0">
                <a:solidFill>
                  <a:srgbClr val="FF0000"/>
                </a:solidFill>
                <a:latin typeface="Arial" charset="0"/>
                <a:ea typeface="ＭＳ Ｐゴシック" pitchFamily="34" charset="-128"/>
              </a:rPr>
              <a:t>“</a:t>
            </a:r>
            <a:r>
              <a:rPr lang="es-ES_tradnl" altLang="es-CL" sz="2400" b="1" dirty="0">
                <a:solidFill>
                  <a:srgbClr val="FF0000"/>
                </a:solidFill>
                <a:latin typeface="Arial" charset="0"/>
                <a:ea typeface="ＭＳ Ｐゴシック" pitchFamily="34" charset="-128"/>
              </a:rPr>
              <a:t>búsqueda</a:t>
            </a:r>
            <a:r>
              <a:rPr lang="es-ES_tradnl" altLang="es-ES" sz="2400" b="1" dirty="0">
                <a:solidFill>
                  <a:srgbClr val="FF0000"/>
                </a:solidFill>
                <a:latin typeface="Arial" charset="0"/>
                <a:ea typeface="ＭＳ Ｐゴシック" pitchFamily="34" charset="-128"/>
              </a:rPr>
              <a:t>”</a:t>
            </a:r>
            <a:r>
              <a:rPr lang="es-ES_tradnl" altLang="es-CL" sz="2400" b="1" dirty="0">
                <a:solidFill>
                  <a:srgbClr val="FF0000"/>
                </a:solidFill>
                <a:latin typeface="Arial" charset="0"/>
                <a:ea typeface="ＭＳ Ｐゴシック" pitchFamily="34" charset="-128"/>
              </a:rPr>
              <a:t> </a:t>
            </a:r>
            <a:r>
              <a:rPr lang="es-ES_tradnl" altLang="es-CL" sz="2400" b="1" dirty="0">
                <a:solidFill>
                  <a:srgbClr val="000000"/>
                </a:solidFill>
                <a:latin typeface="Arial" charset="0"/>
                <a:ea typeface="ＭＳ Ｐゴシック" pitchFamily="34" charset="-128"/>
              </a:rPr>
              <a:t>(siempre hay un motivo para emprender un viaje), ya sea de un tesoro o de un conocimiento concreto o espiritual.</a:t>
            </a:r>
          </a:p>
          <a:p>
            <a:endParaRPr lang="es-CL" dirty="0"/>
          </a:p>
        </p:txBody>
      </p:sp>
    </p:spTree>
    <p:extLst>
      <p:ext uri="{BB962C8B-B14F-4D97-AF65-F5344CB8AC3E}">
        <p14:creationId xmlns:p14="http://schemas.microsoft.com/office/powerpoint/2010/main" val="74778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VIAJE A LOS INFIERNOS</a:t>
            </a:r>
          </a:p>
        </p:txBody>
      </p:sp>
      <p:sp>
        <p:nvSpPr>
          <p:cNvPr id="3" name="2 Marcador de contenido"/>
          <p:cNvSpPr>
            <a:spLocks noGrp="1"/>
          </p:cNvSpPr>
          <p:nvPr>
            <p:ph sz="quarter" idx="1"/>
          </p:nvPr>
        </p:nvSpPr>
        <p:spPr/>
        <p:txBody>
          <a:bodyPr>
            <a:normAutofit/>
          </a:bodyPr>
          <a:lstStyle/>
          <a:p>
            <a:pPr algn="just"/>
            <a:r>
              <a:rPr lang="es-CL" sz="2800" dirty="0">
                <a:latin typeface="Arial Narrow" panose="020B0606020202030204" pitchFamily="34" charset="0"/>
              </a:rPr>
              <a:t>Este tipo de viaje representa de manera simbólica la caída de un personaje en lo espiritual, en lo valórico o en lo existencial como si fuera una caída al “infierno”, lugar en el que se pagan las culpas, el castigo por perder el “camino recto de la vida”, como lo señala Dante Alighieri al comienzo de la Divina Comedia. Es justamente en esta obra donde se representa de manera más clara este tipo de viaje. El protagonista realiza un descenso hasta el mismo infierno como acto de castigo y purgación para alcanzar el camino al cielo, la perfección.</a:t>
            </a:r>
          </a:p>
        </p:txBody>
      </p:sp>
    </p:spTree>
    <p:extLst>
      <p:ext uri="{BB962C8B-B14F-4D97-AF65-F5344CB8AC3E}">
        <p14:creationId xmlns:p14="http://schemas.microsoft.com/office/powerpoint/2010/main" val="489186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2583" y="332656"/>
            <a:ext cx="8686800" cy="5924128"/>
          </a:xfrm>
        </p:spPr>
        <p:txBody>
          <a:bodyPr wrap="none">
            <a:normAutofit fontScale="90000"/>
          </a:bodyPr>
          <a:lstStyle/>
          <a:p>
            <a:pPr algn="just"/>
            <a:r>
              <a:rPr lang="es-CL" sz="2800" dirty="0">
                <a:effectLst/>
                <a:latin typeface="Arial Narrow" panose="020B0606020202030204" pitchFamily="34" charset="0"/>
              </a:rPr>
              <a:t>En medio del camino de nuestra vida</a:t>
            </a:r>
            <a:br>
              <a:rPr lang="es-CL" sz="2800" dirty="0">
                <a:effectLst/>
                <a:latin typeface="Arial Narrow" panose="020B0606020202030204" pitchFamily="34" charset="0"/>
              </a:rPr>
            </a:br>
            <a:r>
              <a:rPr lang="es-CL" sz="2800" dirty="0">
                <a:effectLst/>
                <a:latin typeface="Arial Narrow" panose="020B0606020202030204" pitchFamily="34" charset="0"/>
              </a:rPr>
              <a:t>me encontré por una selva oscura,</a:t>
            </a:r>
            <a:br>
              <a:rPr lang="es-CL" sz="2800" dirty="0">
                <a:effectLst/>
                <a:latin typeface="Arial Narrow" panose="020B0606020202030204" pitchFamily="34" charset="0"/>
              </a:rPr>
            </a:br>
            <a:r>
              <a:rPr lang="es-CL" sz="2800" dirty="0">
                <a:effectLst/>
                <a:latin typeface="Arial Narrow" panose="020B0606020202030204" pitchFamily="34" charset="0"/>
              </a:rPr>
              <a:t>porque la recta vía era perdida.</a:t>
            </a:r>
            <a:br>
              <a:rPr lang="es-CL" sz="2800" dirty="0">
                <a:effectLst/>
                <a:latin typeface="Arial Narrow" panose="020B0606020202030204" pitchFamily="34" charset="0"/>
              </a:rPr>
            </a:br>
            <a:br>
              <a:rPr lang="es-CL" sz="2800" dirty="0">
                <a:effectLst/>
                <a:latin typeface="Arial Narrow" panose="020B0606020202030204" pitchFamily="34" charset="0"/>
              </a:rPr>
            </a:br>
            <a:r>
              <a:rPr lang="es-CL" sz="2800" dirty="0">
                <a:effectLst/>
                <a:latin typeface="Arial Narrow" panose="020B0606020202030204" pitchFamily="34" charset="0"/>
              </a:rPr>
              <a:t>¡Ay, qué decir lo que era es cosa dura</a:t>
            </a:r>
            <a:br>
              <a:rPr lang="es-CL" sz="2800" dirty="0">
                <a:effectLst/>
                <a:latin typeface="Arial Narrow" panose="020B0606020202030204" pitchFamily="34" charset="0"/>
              </a:rPr>
            </a:br>
            <a:r>
              <a:rPr lang="es-CL" sz="2800" dirty="0">
                <a:effectLst/>
                <a:latin typeface="Arial Narrow" panose="020B0606020202030204" pitchFamily="34" charset="0"/>
              </a:rPr>
              <a:t>esta selva salvaje, áspera y fuerte,</a:t>
            </a:r>
            <a:br>
              <a:rPr lang="es-CL" sz="2800" dirty="0">
                <a:effectLst/>
                <a:latin typeface="Arial Narrow" panose="020B0606020202030204" pitchFamily="34" charset="0"/>
              </a:rPr>
            </a:br>
            <a:r>
              <a:rPr lang="es-CL" sz="2800" dirty="0">
                <a:effectLst/>
                <a:latin typeface="Arial Narrow" panose="020B0606020202030204" pitchFamily="34" charset="0"/>
              </a:rPr>
              <a:t>cuyo recuerdo renueva la pavura!</a:t>
            </a:r>
            <a:br>
              <a:rPr lang="es-CL" sz="2800" dirty="0">
                <a:effectLst/>
                <a:latin typeface="Arial Narrow" panose="020B0606020202030204" pitchFamily="34" charset="0"/>
              </a:rPr>
            </a:br>
            <a:br>
              <a:rPr lang="es-CL" sz="2800" dirty="0">
                <a:effectLst/>
                <a:latin typeface="Arial Narrow" panose="020B0606020202030204" pitchFamily="34" charset="0"/>
              </a:rPr>
            </a:br>
            <a:r>
              <a:rPr lang="es-CL" sz="2800" dirty="0">
                <a:effectLst/>
                <a:latin typeface="Arial Narrow" panose="020B0606020202030204" pitchFamily="34" charset="0"/>
              </a:rPr>
              <a:t>Tanto es amarga, que poco lo es más la muerte:</a:t>
            </a:r>
            <a:br>
              <a:rPr lang="es-CL" sz="2800" dirty="0">
                <a:effectLst/>
                <a:latin typeface="Arial Narrow" panose="020B0606020202030204" pitchFamily="34" charset="0"/>
              </a:rPr>
            </a:br>
            <a:r>
              <a:rPr lang="es-CL" sz="2800" dirty="0">
                <a:effectLst/>
                <a:latin typeface="Arial Narrow" panose="020B0606020202030204" pitchFamily="34" charset="0"/>
              </a:rPr>
              <a:t>pero por tratar del bien que allí encontré,</a:t>
            </a:r>
            <a:br>
              <a:rPr lang="es-CL" sz="2800" dirty="0">
                <a:effectLst/>
                <a:latin typeface="Arial Narrow" panose="020B0606020202030204" pitchFamily="34" charset="0"/>
              </a:rPr>
            </a:br>
            <a:r>
              <a:rPr lang="es-CL" sz="2800" dirty="0">
                <a:effectLst/>
                <a:latin typeface="Arial Narrow" panose="020B0606020202030204" pitchFamily="34" charset="0"/>
              </a:rPr>
              <a:t>diré de las otras cosas que allí he visto.</a:t>
            </a:r>
            <a:br>
              <a:rPr lang="es-CL" sz="2800" dirty="0">
                <a:effectLst/>
                <a:latin typeface="Arial Narrow" panose="020B0606020202030204" pitchFamily="34" charset="0"/>
              </a:rPr>
            </a:br>
            <a:r>
              <a:rPr lang="it-IT" sz="2800" b="1" dirty="0">
                <a:effectLst/>
                <a:latin typeface="Arial Narrow" panose="020B0606020202030204" pitchFamily="34" charset="0"/>
              </a:rPr>
              <a:t>Dante Alighieri, </a:t>
            </a:r>
            <a:r>
              <a:rPr lang="it-IT" sz="2800" b="1" i="1" dirty="0">
                <a:effectLst/>
                <a:latin typeface="Arial Narrow" panose="020B0606020202030204" pitchFamily="34" charset="0"/>
              </a:rPr>
              <a:t>La Divina Comedia</a:t>
            </a:r>
            <a:r>
              <a:rPr lang="it-IT" sz="2800" b="1" dirty="0">
                <a:effectLst/>
                <a:latin typeface="Arial Narrow" panose="020B0606020202030204" pitchFamily="34" charset="0"/>
              </a:rPr>
              <a:t>, El Infierno: </a:t>
            </a:r>
            <a:br>
              <a:rPr lang="it-IT" sz="2800" b="1" dirty="0">
                <a:effectLst/>
                <a:latin typeface="Arial Narrow" panose="020B0606020202030204" pitchFamily="34" charset="0"/>
              </a:rPr>
            </a:br>
            <a:r>
              <a:rPr lang="it-IT" sz="2800" b="1" dirty="0">
                <a:effectLst/>
                <a:latin typeface="Arial Narrow" panose="020B0606020202030204" pitchFamily="34" charset="0"/>
              </a:rPr>
              <a:t>Canto I (fragmento)</a:t>
            </a:r>
            <a:br>
              <a:rPr lang="es-CL" sz="2800" dirty="0">
                <a:effectLst/>
                <a:latin typeface="Arial Narrow" panose="020B0606020202030204" pitchFamily="34" charset="0"/>
              </a:rPr>
            </a:br>
            <a:endParaRPr lang="es-CL" sz="2800" dirty="0">
              <a:latin typeface="Arial Narrow" panose="020B060602020203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9" y="45053"/>
            <a:ext cx="3384375"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5021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sz="quarter" idx="1"/>
          </p:nvPr>
        </p:nvSpPr>
        <p:spPr/>
        <p:txBody>
          <a:bodyPr/>
          <a:lstStyle/>
          <a:p>
            <a:endParaRPr lang="es-CL"/>
          </a:p>
        </p:txBody>
      </p:sp>
      <p:pic>
        <p:nvPicPr>
          <p:cNvPr id="1027" name="Picture 3" descr="7. Viaje de la muerte Este viaje plantea el enfrentamiento con el fin de la existencia, y por ende es una lucha que en m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341" y="906462"/>
            <a:ext cx="8205539" cy="5200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1800" b="0" i="0" u="none" strike="noStrike" cap="none" normalizeH="0" baseline="0" dirty="0">
                <a:ln>
                  <a:noFill/>
                </a:ln>
                <a:solidFill>
                  <a:schemeClr val="tx1"/>
                </a:solidFill>
                <a:effectLst/>
                <a:latin typeface="Arial" charset="0"/>
                <a:cs typeface="Arial" charset="0"/>
              </a:rPr>
              <a:t>  </a:t>
            </a:r>
            <a:r>
              <a:rPr kumimoji="0" lang="es-CL" altLang="es-CL" sz="1900" b="0" i="0" u="none" strike="noStrike" cap="none" normalizeH="0" baseline="0" dirty="0">
                <a:ln>
                  <a:noFill/>
                </a:ln>
                <a:solidFill>
                  <a:schemeClr val="tx1"/>
                </a:solidFill>
                <a:effectLst/>
                <a:latin typeface="Arial" charset="0"/>
                <a:cs typeface="Arial" charset="0"/>
              </a:rPr>
              <a:t> </a:t>
            </a:r>
            <a:r>
              <a:rPr kumimoji="0" lang="es-CL" altLang="es-CL" sz="1800" b="0" i="0" u="none" strike="noStrike" cap="none" normalizeH="0" baseline="0" dirty="0">
                <a:ln>
                  <a:noFill/>
                </a:ln>
                <a:solidFill>
                  <a:schemeClr val="tx1"/>
                </a:solidFill>
                <a:effectLst/>
                <a:latin typeface="Arial" charset="0"/>
                <a:cs typeface="Arial" charset="0"/>
              </a:rPr>
              <a:t>  </a:t>
            </a:r>
            <a:r>
              <a:rPr kumimoji="0" lang="es-CL" altLang="es-CL" sz="1900" b="0" i="0" u="none" strike="noStrike" cap="none" normalizeH="0" baseline="0" dirty="0">
                <a:ln>
                  <a:noFill/>
                </a:ln>
                <a:solidFill>
                  <a:schemeClr val="tx1"/>
                </a:solidFill>
                <a:effectLst/>
                <a:latin typeface="Arial" charset="0"/>
                <a:cs typeface="Arial" charset="0"/>
              </a:rPr>
              <a:t> </a:t>
            </a:r>
            <a:r>
              <a:rPr kumimoji="0" lang="es-CL" altLang="es-CL" sz="1800" b="0" i="0" u="none" strike="noStrike" cap="none" normalizeH="0" baseline="0" dirty="0">
                <a:ln>
                  <a:noFill/>
                </a:ln>
                <a:solidFill>
                  <a:schemeClr val="tx1"/>
                </a:solidFill>
                <a:effectLst/>
                <a:latin typeface="Arial" charset="0"/>
                <a:cs typeface="Arial" charset="0"/>
              </a:rPr>
              <a:t>  </a:t>
            </a:r>
            <a:r>
              <a:rPr kumimoji="0" lang="es-CL" altLang="es-CL" sz="1900" b="0" i="0" u="none" strike="noStrike" cap="none" normalizeH="0" baseline="0" dirty="0">
                <a:ln>
                  <a:noFill/>
                </a:ln>
                <a:solidFill>
                  <a:schemeClr val="tx1"/>
                </a:solidFill>
                <a:effectLst/>
                <a:latin typeface="Arial" charset="0"/>
                <a:cs typeface="Arial" charset="0"/>
              </a:rPr>
              <a:t> </a:t>
            </a:r>
            <a:endParaRPr kumimoji="0" lang="es-CL" altLang="es-CL" sz="18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dirty="0">
                <a:ln>
                  <a:noFill/>
                </a:ln>
                <a:solidFill>
                  <a:schemeClr val="tx1"/>
                </a:solidFill>
                <a:effectLst/>
                <a:latin typeface="Arial" charset="0"/>
                <a:cs typeface="Arial" charset="0"/>
              </a:rPr>
              <a:t>Próxima </a:t>
            </a:r>
            <a:r>
              <a:rPr kumimoji="0" lang="es-CL" altLang="es-CL" sz="1800" b="0" i="0" u="none" strike="noStrike" cap="none" normalizeH="0" baseline="0" dirty="0" err="1">
                <a:ln>
                  <a:noFill/>
                </a:ln>
                <a:solidFill>
                  <a:schemeClr val="tx1"/>
                </a:solidFill>
                <a:effectLst/>
                <a:latin typeface="Arial" charset="0"/>
                <a:cs typeface="Arial" charset="0"/>
              </a:rPr>
              <a:t>SlideShare</a:t>
            </a:r>
            <a:r>
              <a:rPr kumimoji="0" lang="es-CL" altLang="es-CL" sz="1800" b="0" i="0" u="none" strike="noStrike" cap="none" normalizeH="0" baseline="0" dirty="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dirty="0">
                <a:ln>
                  <a:noFill/>
                </a:ln>
                <a:solidFill>
                  <a:schemeClr val="tx1"/>
                </a:solidFill>
                <a:effectLst/>
                <a:latin typeface="Arial" charset="0"/>
                <a:cs typeface="Arial" charset="0"/>
              </a:rPr>
              <a:t>  </a:t>
            </a:r>
            <a:r>
              <a:rPr kumimoji="0" lang="es-CL" altLang="es-CL" sz="1900" b="0" i="0" u="none" strike="noStrike" cap="none" normalizeH="0" baseline="0" dirty="0">
                <a:ln>
                  <a:noFill/>
                </a:ln>
                <a:solidFill>
                  <a:schemeClr val="tx1"/>
                </a:solidFill>
                <a:effectLst/>
                <a:latin typeface="Arial" charset="0"/>
                <a:cs typeface="Arial" charset="0"/>
              </a:rPr>
              <a:t> </a:t>
            </a:r>
            <a:endParaRPr kumimoji="0" lang="es-CL" altLang="es-CL" sz="18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dirty="0">
                <a:ln>
                  <a:noFill/>
                </a:ln>
                <a:solidFill>
                  <a:schemeClr val="tx1"/>
                </a:solidFill>
                <a:effectLst/>
                <a:latin typeface="Arial" charset="0"/>
                <a:cs typeface="Arial" charset="0"/>
              </a:rPr>
              <a:t>Cargando en…5</a:t>
            </a:r>
          </a:p>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dirty="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charset="0"/>
              <a:cs typeface="Arial" charset="0"/>
            </a:endParaRPr>
          </a:p>
        </p:txBody>
      </p:sp>
      <p:sp>
        <p:nvSpPr>
          <p:cNvPr id="5" name="AutoShape 9" descr="8.  Viaje por diversos  lugares terrestres, extraterrestres y sociales Corresponde al viaje que se realiza por distintos l..."/>
          <p:cNvSpPr>
            <a:spLocks noChangeAspect="1" noChangeArrowheads="1"/>
          </p:cNvSpPr>
          <p:nvPr/>
        </p:nvSpPr>
        <p:spPr bwMode="auto">
          <a:xfrm>
            <a:off x="155575" y="-60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10" descr="Ej: El Principito, el personaje  visita la Tierra y lugares fuera de ella. Interactúa con distintos personajes (el rey, el..."/>
          <p:cNvSpPr>
            <a:spLocks noChangeAspect="1" noChangeArrowheads="1"/>
          </p:cNvSpPr>
          <p:nvPr/>
        </p:nvSpPr>
        <p:spPr bwMode="auto">
          <a:xfrm>
            <a:off x="349250" y="-60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7" name="AutoShape 11" descr="En Trainspotting, en el epílogo, los personajes se desplazan a realizar una transacción ilegal de drogas, el resultado de ..."/>
          <p:cNvSpPr>
            <a:spLocks noChangeAspect="1" noChangeArrowheads="1"/>
          </p:cNvSpPr>
          <p:nvPr/>
        </p:nvSpPr>
        <p:spPr bwMode="auto">
          <a:xfrm>
            <a:off x="542925" y="-60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8" name="AutoShape 12"/>
          <p:cNvSpPr>
            <a:spLocks noChangeAspect="1" noChangeArrowheads="1"/>
          </p:cNvSpPr>
          <p:nvPr/>
        </p:nvSpPr>
        <p:spPr bwMode="auto">
          <a:xfrm>
            <a:off x="155575" y="-46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3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06362"/>
            <a:ext cx="245745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5348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313" y="825500"/>
            <a:ext cx="6937375"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54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VIAJE MÍTICO</a:t>
            </a:r>
          </a:p>
        </p:txBody>
      </p:sp>
      <p:sp>
        <p:nvSpPr>
          <p:cNvPr id="3" name="2 Marcador de contenido"/>
          <p:cNvSpPr>
            <a:spLocks noGrp="1"/>
          </p:cNvSpPr>
          <p:nvPr>
            <p:ph sz="quarter" idx="1"/>
          </p:nvPr>
        </p:nvSpPr>
        <p:spPr/>
        <p:txBody>
          <a:bodyPr>
            <a:normAutofit fontScale="77500" lnSpcReduction="20000"/>
          </a:bodyPr>
          <a:lstStyle/>
          <a:p>
            <a:r>
              <a:rPr lang="es-ES_tradnl" altLang="es-CL" b="1" i="1" kern="0" dirty="0">
                <a:solidFill>
                  <a:schemeClr val="tx1"/>
                </a:solidFill>
                <a:latin typeface="Arial"/>
                <a:ea typeface="ＭＳ Ｐゴシック"/>
              </a:rPr>
              <a:t>Viaje Mítico</a:t>
            </a:r>
            <a:r>
              <a:rPr lang="es-ES_tradnl" altLang="es-CL" sz="3600" b="1" kern="0" dirty="0">
                <a:solidFill>
                  <a:schemeClr val="tx1"/>
                </a:solidFill>
                <a:latin typeface="Arial"/>
                <a:ea typeface="ＭＳ Ｐゴシック"/>
              </a:rPr>
              <a:t>:</a:t>
            </a:r>
            <a:br>
              <a:rPr lang="es-ES_tradnl" altLang="es-CL" sz="4400" b="1" kern="0" dirty="0">
                <a:solidFill>
                  <a:schemeClr val="tx1"/>
                </a:solidFill>
                <a:latin typeface="Arial"/>
                <a:ea typeface="ＭＳ Ｐゴシック"/>
              </a:rPr>
            </a:br>
            <a:r>
              <a:rPr lang="es-ES_tradnl" altLang="es-CL" sz="2400" b="1" i="1" kern="0" dirty="0">
                <a:solidFill>
                  <a:schemeClr val="tx1"/>
                </a:solidFill>
                <a:latin typeface="Arial"/>
                <a:ea typeface="ＭＳ Ｐゴシック"/>
              </a:rPr>
              <a:t>Se trata de un rito de iniciación, por el cual el héroe supera la prueba que le permitirá un nuevo estado: la madurez, el liderazgo, la transformación en Dios, etc</a:t>
            </a:r>
            <a:r>
              <a:rPr lang="es-ES_tradnl" altLang="es-CL" sz="3600" b="1" i="1" kern="0" dirty="0">
                <a:solidFill>
                  <a:schemeClr val="tx1"/>
                </a:solidFill>
                <a:latin typeface="Arial"/>
                <a:ea typeface="ＭＳ Ｐゴシック"/>
              </a:rPr>
              <a:t>.</a:t>
            </a:r>
          </a:p>
          <a:p>
            <a:r>
              <a:rPr lang="es-CL" sz="3600" dirty="0"/>
              <a:t>“El pájaro rompe el cascarón</a:t>
            </a:r>
          </a:p>
          <a:p>
            <a:r>
              <a:rPr lang="es-CL" sz="3600" dirty="0"/>
              <a:t>El cascarón es el mundo</a:t>
            </a:r>
          </a:p>
          <a:p>
            <a:r>
              <a:rPr lang="es-CL" sz="3600" dirty="0"/>
              <a:t>El que quiere nacer,</a:t>
            </a:r>
          </a:p>
          <a:p>
            <a:r>
              <a:rPr lang="es-CL" sz="3600" dirty="0"/>
              <a:t>debe romper un mundo</a:t>
            </a:r>
          </a:p>
          <a:p>
            <a:r>
              <a:rPr lang="es-CL" sz="3600" dirty="0"/>
              <a:t>El pájaro vuela hacia dios</a:t>
            </a:r>
          </a:p>
          <a:p>
            <a:r>
              <a:rPr lang="es-CL" sz="3600" dirty="0"/>
              <a:t>El dios se llama Abraxas.”</a:t>
            </a:r>
          </a:p>
          <a:p>
            <a:r>
              <a:rPr lang="es-CL" sz="3600" dirty="0"/>
              <a:t>(Fragmento de </a:t>
            </a:r>
            <a:r>
              <a:rPr lang="es-CL" sz="3600" dirty="0" err="1"/>
              <a:t>Demian</a:t>
            </a:r>
            <a:r>
              <a:rPr lang="es-CL" sz="3600" dirty="0"/>
              <a:t>. Herman Hesse)</a:t>
            </a:r>
          </a:p>
          <a:p>
            <a:endParaRPr lang="es-ES_tradnl" sz="3600" b="1" i="1" kern="0" dirty="0">
              <a:solidFill>
                <a:schemeClr val="tx1"/>
              </a:solidFill>
              <a:latin typeface="Arial"/>
              <a:ea typeface="ＭＳ Ｐゴシック"/>
            </a:endParaRPr>
          </a:p>
          <a:p>
            <a:endParaRPr lang="es-CL"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420888"/>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466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VIAJE MORAL O SOCIAL</a:t>
            </a:r>
          </a:p>
        </p:txBody>
      </p:sp>
      <p:sp>
        <p:nvSpPr>
          <p:cNvPr id="3" name="2 Marcador de contenido"/>
          <p:cNvSpPr>
            <a:spLocks noGrp="1"/>
          </p:cNvSpPr>
          <p:nvPr>
            <p:ph sz="quarter" idx="1"/>
          </p:nvPr>
        </p:nvSpPr>
        <p:spPr/>
        <p:txBody>
          <a:bodyPr>
            <a:normAutofit fontScale="85000" lnSpcReduction="20000"/>
          </a:bodyPr>
          <a:lstStyle/>
          <a:p>
            <a:r>
              <a:rPr lang="es-CL" dirty="0"/>
              <a:t>El protagonista recorre su sociedad, mostrando la realidad tras los personajes que la componen. Estos retratos por lo general hacen una crítica tanto social como moral de las costumbres.</a:t>
            </a:r>
          </a:p>
          <a:p>
            <a:r>
              <a:rPr lang="es-CL" dirty="0"/>
              <a:t>“Juan </a:t>
            </a:r>
            <a:r>
              <a:rPr lang="es-CL" dirty="0" err="1"/>
              <a:t>Valjean</a:t>
            </a:r>
            <a:r>
              <a:rPr lang="es-CL" dirty="0"/>
              <a:t> ganaba en la estación de la poda diez y ocho sueldos diarios; y después se empleaba como segador, como peón de albañil, como mozo de bueyes, y como jornalero. Hacía todo lo que podía. Su hermana también trabaja por su parte. Pero, ¿qué habían de hacer con siete niños? Aquella familia era un triste grupo rodeado y estrechado poco a poco por la miseria. Llegó un invierno cruel; Juan no tuvo que trabajar. La familia no tuvo pan. ¡Ni un bocado de pan y siete niños!”</a:t>
            </a:r>
          </a:p>
          <a:p>
            <a:r>
              <a:rPr lang="es-CL" dirty="0"/>
              <a:t>(Fragmento de Los Miserables. Víctor Hugo</a:t>
            </a:r>
          </a:p>
          <a:p>
            <a:endParaRPr lang="es-CL" dirty="0"/>
          </a:p>
        </p:txBody>
      </p:sp>
    </p:spTree>
    <p:extLst>
      <p:ext uri="{BB962C8B-B14F-4D97-AF65-F5344CB8AC3E}">
        <p14:creationId xmlns:p14="http://schemas.microsoft.com/office/powerpoint/2010/main" val="4290780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Viaje Onírico</a:t>
            </a:r>
          </a:p>
        </p:txBody>
      </p:sp>
      <p:sp>
        <p:nvSpPr>
          <p:cNvPr id="3" name="2 Marcador de contenido"/>
          <p:cNvSpPr>
            <a:spLocks noGrp="1"/>
          </p:cNvSpPr>
          <p:nvPr>
            <p:ph sz="quarter" idx="1"/>
          </p:nvPr>
        </p:nvSpPr>
        <p:spPr/>
        <p:txBody>
          <a:bodyPr/>
          <a:lstStyle/>
          <a:p>
            <a:r>
              <a:rPr lang="es-CL" dirty="0"/>
              <a:t>Se  relaciona con el mundo de los sueños, se vuelve confuso e inestable, inesperado.</a:t>
            </a:r>
          </a:p>
          <a:p>
            <a:r>
              <a:rPr lang="es-CL" dirty="0"/>
              <a:t>Se utilizan elementos propios de los sueños, las intuiciones y los estados de subconsciencia.</a:t>
            </a:r>
          </a:p>
        </p:txBody>
      </p:sp>
    </p:spTree>
    <p:extLst>
      <p:ext uri="{BB962C8B-B14F-4D97-AF65-F5344CB8AC3E}">
        <p14:creationId xmlns:p14="http://schemas.microsoft.com/office/powerpoint/2010/main" val="2378635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836712"/>
            <a:ext cx="6696744" cy="5016758"/>
          </a:xfrm>
          <a:prstGeom prst="rect">
            <a:avLst/>
          </a:prstGeom>
        </p:spPr>
        <p:txBody>
          <a:bodyPr wrap="square">
            <a:spAutoFit/>
          </a:bodyPr>
          <a:lstStyle/>
          <a:p>
            <a:r>
              <a:rPr lang="es-CL" sz="2400" dirty="0"/>
              <a:t>El propósito que lo guiaba no era imposible, aunque sí sobrenatural. Quería soñar un hombre: quería soñarlo con integridad minuciosa e imponerlo a la realidad. </a:t>
            </a:r>
          </a:p>
          <a:p>
            <a:r>
              <a:rPr lang="es-CL" sz="2400" dirty="0"/>
              <a:t> </a:t>
            </a:r>
          </a:p>
          <a:p>
            <a:r>
              <a:rPr lang="es-CL" sz="2400" dirty="0"/>
              <a:t>(...) Al principio, los sueños eran caóticos (...) Sin embargo, la catástrofe sobrevino. El hombre, un día, emergió del sueño como de un desierto viscoso (...) </a:t>
            </a:r>
          </a:p>
          <a:p>
            <a:endParaRPr lang="es-CL" sz="2400" dirty="0"/>
          </a:p>
          <a:p>
            <a:endParaRPr lang="es-CL" sz="2400" dirty="0"/>
          </a:p>
          <a:p>
            <a:endParaRPr lang="es-CL" sz="3200" dirty="0"/>
          </a:p>
          <a:p>
            <a:endParaRPr lang="es-CL"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234220"/>
            <a:ext cx="4752528" cy="207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278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CL" dirty="0"/>
            </a:br>
            <a:br>
              <a:rPr lang="es-CL" dirty="0"/>
            </a:br>
            <a:br>
              <a:rPr lang="es-CL" dirty="0"/>
            </a:br>
            <a:br>
              <a:rPr lang="es-CL" dirty="0"/>
            </a:br>
            <a:r>
              <a:rPr lang="es-CL" dirty="0"/>
              <a:t>EL VIAJE EN LA LITERATURA</a:t>
            </a:r>
          </a:p>
        </p:txBody>
      </p:sp>
      <p:sp>
        <p:nvSpPr>
          <p:cNvPr id="3" name="2 Marcador de contenido"/>
          <p:cNvSpPr>
            <a:spLocks noGrp="1"/>
          </p:cNvSpPr>
          <p:nvPr>
            <p:ph sz="quarter" idx="1"/>
          </p:nvPr>
        </p:nvSpPr>
        <p:spPr>
          <a:xfrm>
            <a:off x="323528" y="1556792"/>
            <a:ext cx="8686800" cy="4525963"/>
          </a:xfrm>
        </p:spPr>
        <p:txBody>
          <a:bodyPr/>
          <a:lstStyle/>
          <a:p>
            <a:pPr marL="0" lvl="0" indent="0" algn="just" fontAlgn="base">
              <a:lnSpc>
                <a:spcPct val="90000"/>
              </a:lnSpc>
              <a:spcAft>
                <a:spcPct val="0"/>
              </a:spcAft>
              <a:buClr>
                <a:srgbClr val="000000"/>
              </a:buClr>
              <a:buSzPct val="65000"/>
              <a:buNone/>
              <a:defRPr/>
            </a:pPr>
            <a:r>
              <a:rPr lang="es-ES" altLang="es-CL" sz="2800" dirty="0">
                <a:solidFill>
                  <a:srgbClr val="000000"/>
                </a:solidFill>
                <a:latin typeface="Arial" charset="0"/>
                <a:ea typeface="ＭＳ Ｐゴシック" pitchFamily="34" charset="-128"/>
              </a:rPr>
              <a:t> </a:t>
            </a:r>
          </a:p>
          <a:p>
            <a:pPr marL="0" lvl="0" indent="0" algn="just" fontAlgn="base">
              <a:lnSpc>
                <a:spcPct val="90000"/>
              </a:lnSpc>
              <a:spcAft>
                <a:spcPct val="0"/>
              </a:spcAft>
              <a:buClr>
                <a:srgbClr val="000000"/>
              </a:buClr>
              <a:buSzPct val="65000"/>
              <a:buNone/>
              <a:defRPr/>
            </a:pPr>
            <a:endParaRPr lang="es-ES" altLang="es-CL" sz="2800" dirty="0">
              <a:solidFill>
                <a:srgbClr val="000000"/>
              </a:solidFill>
              <a:latin typeface="Arial" charset="0"/>
              <a:ea typeface="ＭＳ Ｐゴシック" pitchFamily="34" charset="-128"/>
            </a:endParaRPr>
          </a:p>
          <a:p>
            <a:pPr marL="0" lvl="0" indent="0" algn="just" fontAlgn="base">
              <a:lnSpc>
                <a:spcPct val="90000"/>
              </a:lnSpc>
              <a:spcAft>
                <a:spcPct val="0"/>
              </a:spcAft>
              <a:buClr>
                <a:srgbClr val="000000"/>
              </a:buClr>
              <a:buSzPct val="65000"/>
              <a:buNone/>
              <a:defRPr/>
            </a:pPr>
            <a:r>
              <a:rPr lang="es-ES" altLang="es-CL" sz="2800" dirty="0">
                <a:solidFill>
                  <a:srgbClr val="000000"/>
                </a:solidFill>
                <a:latin typeface="Century" panose="02040604050505020304" pitchFamily="18" charset="0"/>
                <a:ea typeface="ＭＳ Ｐゴシック" pitchFamily="34" charset="-128"/>
              </a:rPr>
              <a:t>Se nos presenta como una manifestación recreativa que pretende identificar las diferentes realidades que engloban al ser humano. En muchos aspectos, es fiel representante de </a:t>
            </a:r>
            <a:r>
              <a:rPr lang="es-ES" altLang="es-CL" sz="2800" b="1" i="1" dirty="0">
                <a:solidFill>
                  <a:srgbClr val="FF0066"/>
                </a:solidFill>
                <a:latin typeface="Century" panose="02040604050505020304" pitchFamily="18" charset="0"/>
                <a:ea typeface="ＭＳ Ｐゴシック" pitchFamily="34" charset="-128"/>
              </a:rPr>
              <a:t>motivos</a:t>
            </a:r>
            <a:r>
              <a:rPr lang="es-ES" altLang="es-CL" sz="2800" dirty="0">
                <a:solidFill>
                  <a:srgbClr val="FF0066"/>
                </a:solidFill>
                <a:latin typeface="Century" panose="02040604050505020304" pitchFamily="18" charset="0"/>
                <a:ea typeface="ＭＳ Ｐゴシック" pitchFamily="34" charset="-128"/>
              </a:rPr>
              <a:t> y </a:t>
            </a:r>
            <a:r>
              <a:rPr lang="es-ES" altLang="es-CL" sz="2800" b="1" i="1" dirty="0">
                <a:solidFill>
                  <a:srgbClr val="FF0066"/>
                </a:solidFill>
                <a:latin typeface="Century" panose="02040604050505020304" pitchFamily="18" charset="0"/>
                <a:ea typeface="ＭＳ Ｐゴシック" pitchFamily="34" charset="-128"/>
              </a:rPr>
              <a:t>procesos</a:t>
            </a:r>
            <a:r>
              <a:rPr lang="es-ES" altLang="es-CL" sz="2800" dirty="0">
                <a:solidFill>
                  <a:srgbClr val="000000"/>
                </a:solidFill>
                <a:latin typeface="Century" panose="02040604050505020304" pitchFamily="18" charset="0"/>
                <a:ea typeface="ＭＳ Ｐゴシック" pitchFamily="34" charset="-128"/>
              </a:rPr>
              <a:t> humanos (internos y externos). El tema del viaje, en particular, </a:t>
            </a:r>
            <a:r>
              <a:rPr lang="es-ES" altLang="es-CL" sz="2800" b="1" dirty="0">
                <a:solidFill>
                  <a:srgbClr val="FF0066"/>
                </a:solidFill>
                <a:latin typeface="Century" panose="02040604050505020304" pitchFamily="18" charset="0"/>
                <a:ea typeface="ＭＳ Ｐゴシック" pitchFamily="34" charset="-128"/>
              </a:rPr>
              <a:t>simboliza a la vida</a:t>
            </a:r>
            <a:r>
              <a:rPr lang="es-ES" altLang="es-CL" sz="2800" dirty="0">
                <a:solidFill>
                  <a:srgbClr val="000000"/>
                </a:solidFill>
                <a:latin typeface="Century" panose="02040604050505020304" pitchFamily="18" charset="0"/>
                <a:ea typeface="ＭＳ Ｐゴシック" pitchFamily="34" charset="-128"/>
              </a:rPr>
              <a:t> como aquel </a:t>
            </a:r>
            <a:r>
              <a:rPr lang="es-ES" altLang="es-CL" sz="2800" b="1" dirty="0">
                <a:solidFill>
                  <a:srgbClr val="FF0066"/>
                </a:solidFill>
                <a:latin typeface="Century" panose="02040604050505020304" pitchFamily="18" charset="0"/>
                <a:ea typeface="ＭＳ Ｐゴシック" pitchFamily="34" charset="-128"/>
              </a:rPr>
              <a:t>proces</a:t>
            </a:r>
            <a:r>
              <a:rPr lang="es-ES" altLang="es-CL" sz="2800" dirty="0">
                <a:solidFill>
                  <a:srgbClr val="FF0066"/>
                </a:solidFill>
                <a:latin typeface="Century" panose="02040604050505020304" pitchFamily="18" charset="0"/>
                <a:ea typeface="ＭＳ Ｐゴシック" pitchFamily="34" charset="-128"/>
              </a:rPr>
              <a:t>o</a:t>
            </a:r>
            <a:r>
              <a:rPr lang="es-ES" altLang="es-CL" sz="2800" dirty="0">
                <a:solidFill>
                  <a:srgbClr val="000000"/>
                </a:solidFill>
                <a:latin typeface="Century" panose="02040604050505020304" pitchFamily="18" charset="0"/>
                <a:ea typeface="ＭＳ Ｐゴシック" pitchFamily="34" charset="-128"/>
              </a:rPr>
              <a:t> social y personal en el que se manifiestan los </a:t>
            </a:r>
            <a:r>
              <a:rPr lang="es-ES" altLang="es-CL" sz="2800" b="1" dirty="0">
                <a:solidFill>
                  <a:srgbClr val="FF0066"/>
                </a:solidFill>
                <a:latin typeface="Century" panose="02040604050505020304" pitchFamily="18" charset="0"/>
                <a:ea typeface="ＭＳ Ｐゴシック" pitchFamily="34" charset="-128"/>
              </a:rPr>
              <a:t>cambios, las experiencias</a:t>
            </a:r>
            <a:r>
              <a:rPr lang="es-ES" altLang="es-CL" sz="2800" dirty="0">
                <a:solidFill>
                  <a:srgbClr val="000000"/>
                </a:solidFill>
                <a:latin typeface="Century" panose="02040604050505020304" pitchFamily="18" charset="0"/>
                <a:ea typeface="ＭＳ Ｐゴシック" pitchFamily="34" charset="-128"/>
              </a:rPr>
              <a:t> y valores que experimenta el hombre a lo largo de su existencia.</a:t>
            </a:r>
          </a:p>
          <a:p>
            <a:endParaRPr lang="es-CL" dirty="0"/>
          </a:p>
        </p:txBody>
      </p:sp>
    </p:spTree>
    <p:extLst>
      <p:ext uri="{BB962C8B-B14F-4D97-AF65-F5344CB8AC3E}">
        <p14:creationId xmlns:p14="http://schemas.microsoft.com/office/powerpoint/2010/main" val="72447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000" kern="0" cap="none" dirty="0">
                <a:solidFill>
                  <a:schemeClr val="tx1"/>
                </a:solidFill>
                <a:effectLst/>
                <a:latin typeface="Arial"/>
                <a:ea typeface="ＭＳ Ｐゴシック"/>
              </a:rPr>
              <a:t>Sentidos del Viaje en la Literatura</a:t>
            </a:r>
            <a:endParaRPr lang="es-CL" dirty="0">
              <a:solidFill>
                <a:schemeClr val="tx1"/>
              </a:solidFill>
            </a:endParaRPr>
          </a:p>
        </p:txBody>
      </p:sp>
      <p:sp>
        <p:nvSpPr>
          <p:cNvPr id="3" name="2 Marcador de contenido"/>
          <p:cNvSpPr>
            <a:spLocks noGrp="1"/>
          </p:cNvSpPr>
          <p:nvPr>
            <p:ph sz="quarter" idx="1"/>
          </p:nvPr>
        </p:nvSpPr>
        <p:spPr/>
        <p:txBody>
          <a:bodyPr/>
          <a:lstStyle/>
          <a:p>
            <a:pPr marL="609600" lvl="0" indent="-609600" fontAlgn="base">
              <a:lnSpc>
                <a:spcPct val="130000"/>
              </a:lnSpc>
              <a:spcAft>
                <a:spcPct val="0"/>
              </a:spcAft>
              <a:buClrTx/>
              <a:buSzTx/>
              <a:buNone/>
              <a:defRPr/>
            </a:pPr>
            <a:r>
              <a:rPr lang="es-ES" altLang="es-CL" sz="2400" kern="0" dirty="0">
                <a:solidFill>
                  <a:srgbClr val="000000"/>
                </a:solidFill>
                <a:latin typeface="Arial"/>
                <a:ea typeface="ＭＳ Ｐゴシック"/>
              </a:rPr>
              <a:t>Búsqueda de la verdad           </a:t>
            </a:r>
            <a:r>
              <a:rPr lang="es-ES" altLang="es-CL" sz="2400" kern="0" dirty="0">
                <a:solidFill>
                  <a:srgbClr val="000000"/>
                </a:solidFill>
                <a:latin typeface="Arial"/>
                <a:ea typeface="ＭＳ Ｐゴシック"/>
                <a:sym typeface="Wingdings" pitchFamily="2" charset="2"/>
              </a:rPr>
              <a:t> </a:t>
            </a:r>
            <a:r>
              <a:rPr lang="es-ES" altLang="es-CL" sz="2400" b="1" kern="0" dirty="0">
                <a:solidFill>
                  <a:srgbClr val="FF0000"/>
                </a:solidFill>
                <a:latin typeface="Arial"/>
                <a:ea typeface="ＭＳ Ｐゴシック"/>
                <a:sym typeface="Wingdings" pitchFamily="2" charset="2"/>
              </a:rPr>
              <a:t>Sentido de la existencia</a:t>
            </a:r>
            <a:endParaRPr lang="es-ES" altLang="es-CL" sz="2400" b="1" kern="0" dirty="0">
              <a:solidFill>
                <a:srgbClr val="FF0000"/>
              </a:solidFill>
              <a:latin typeface="Arial"/>
              <a:ea typeface="ＭＳ Ｐゴシック"/>
            </a:endParaRPr>
          </a:p>
          <a:p>
            <a:pPr marL="609600" lvl="0" indent="-609600" fontAlgn="base">
              <a:lnSpc>
                <a:spcPct val="130000"/>
              </a:lnSpc>
              <a:spcAft>
                <a:spcPct val="0"/>
              </a:spcAft>
              <a:buClrTx/>
              <a:buSzTx/>
              <a:buNone/>
              <a:defRPr/>
            </a:pPr>
            <a:r>
              <a:rPr lang="es-ES" altLang="es-CL" sz="2400" kern="0" dirty="0">
                <a:solidFill>
                  <a:srgbClr val="000000"/>
                </a:solidFill>
                <a:latin typeface="Arial"/>
                <a:ea typeface="ＭＳ Ｐゴシック"/>
              </a:rPr>
              <a:t>Búsqueda de la felicidad        </a:t>
            </a:r>
            <a:r>
              <a:rPr lang="es-ES" altLang="es-CL" sz="2400" kern="0" dirty="0">
                <a:solidFill>
                  <a:srgbClr val="000000"/>
                </a:solidFill>
                <a:latin typeface="Arial"/>
                <a:ea typeface="ＭＳ Ｐゴシック"/>
                <a:sym typeface="Wingdings" pitchFamily="2" charset="2"/>
              </a:rPr>
              <a:t> </a:t>
            </a:r>
            <a:r>
              <a:rPr lang="es-ES" altLang="es-CL" sz="2400" b="1" kern="0" dirty="0">
                <a:solidFill>
                  <a:srgbClr val="FF0000"/>
                </a:solidFill>
                <a:latin typeface="Arial"/>
                <a:ea typeface="ＭＳ Ｐゴシック"/>
                <a:sym typeface="Wingdings" pitchFamily="2" charset="2"/>
              </a:rPr>
              <a:t>Fin último</a:t>
            </a:r>
            <a:endParaRPr lang="es-ES" altLang="es-CL" sz="2400" b="1" kern="0" dirty="0">
              <a:solidFill>
                <a:srgbClr val="FF0000"/>
              </a:solidFill>
              <a:latin typeface="Arial"/>
              <a:ea typeface="ＭＳ Ｐゴシック"/>
            </a:endParaRPr>
          </a:p>
          <a:p>
            <a:pPr marL="609600" lvl="0" indent="-609600" fontAlgn="base">
              <a:lnSpc>
                <a:spcPct val="130000"/>
              </a:lnSpc>
              <a:spcAft>
                <a:spcPct val="0"/>
              </a:spcAft>
              <a:buClrTx/>
              <a:buSzTx/>
              <a:buNone/>
              <a:defRPr/>
            </a:pPr>
            <a:r>
              <a:rPr lang="es-ES" altLang="es-CL" sz="2400" kern="0" dirty="0">
                <a:solidFill>
                  <a:srgbClr val="000000"/>
                </a:solidFill>
                <a:latin typeface="Arial"/>
                <a:ea typeface="ＭＳ Ｐゴシック"/>
              </a:rPr>
              <a:t>Búsqueda de la inmortalidad </a:t>
            </a:r>
            <a:r>
              <a:rPr lang="es-ES" altLang="es-CL" sz="2400" kern="0" dirty="0">
                <a:solidFill>
                  <a:srgbClr val="000000"/>
                </a:solidFill>
                <a:latin typeface="Arial"/>
                <a:ea typeface="ＭＳ Ｐゴシック"/>
                <a:sym typeface="Wingdings" pitchFamily="2" charset="2"/>
              </a:rPr>
              <a:t> </a:t>
            </a:r>
            <a:r>
              <a:rPr lang="es-ES" altLang="es-CL" sz="2400" b="1" kern="0" dirty="0">
                <a:solidFill>
                  <a:srgbClr val="FF0000"/>
                </a:solidFill>
                <a:latin typeface="Arial"/>
                <a:ea typeface="ＭＳ Ｐゴシック"/>
                <a:sym typeface="Wingdings" pitchFamily="2" charset="2"/>
              </a:rPr>
              <a:t>Temor a la muerte</a:t>
            </a:r>
            <a:endParaRPr lang="es-ES" altLang="es-CL" sz="2400" b="1" kern="0" dirty="0">
              <a:solidFill>
                <a:srgbClr val="FF0000"/>
              </a:solidFill>
              <a:latin typeface="Arial"/>
              <a:ea typeface="ＭＳ Ｐゴシック"/>
            </a:endParaRPr>
          </a:p>
          <a:p>
            <a:pPr marL="609600" lvl="0" indent="-609600" fontAlgn="base">
              <a:lnSpc>
                <a:spcPct val="130000"/>
              </a:lnSpc>
              <a:spcAft>
                <a:spcPct val="0"/>
              </a:spcAft>
              <a:buClrTx/>
              <a:buSzTx/>
              <a:buNone/>
              <a:defRPr/>
            </a:pPr>
            <a:r>
              <a:rPr lang="es-ES" altLang="es-CL" sz="2400" kern="0" dirty="0">
                <a:solidFill>
                  <a:srgbClr val="000000"/>
                </a:solidFill>
                <a:latin typeface="Arial"/>
                <a:ea typeface="ＭＳ Ｐゴシック"/>
              </a:rPr>
              <a:t>Descubrimiento de un centro espiritual </a:t>
            </a:r>
            <a:r>
              <a:rPr lang="es-ES" altLang="es-CL" sz="2400" kern="0" dirty="0">
                <a:solidFill>
                  <a:srgbClr val="000000"/>
                </a:solidFill>
                <a:latin typeface="Arial"/>
                <a:ea typeface="ＭＳ Ｐゴシック"/>
                <a:sym typeface="Wingdings" pitchFamily="2" charset="2"/>
              </a:rPr>
              <a:t> </a:t>
            </a:r>
            <a:r>
              <a:rPr lang="es-ES" altLang="es-CL" sz="2400" b="1" kern="0" dirty="0">
                <a:solidFill>
                  <a:srgbClr val="FF0000"/>
                </a:solidFill>
                <a:latin typeface="Arial"/>
                <a:ea typeface="ＭＳ Ｐゴシック"/>
              </a:rPr>
              <a:t>Viaje interior</a:t>
            </a:r>
          </a:p>
          <a:p>
            <a:pPr marL="609600" lvl="0" indent="-609600" fontAlgn="base">
              <a:lnSpc>
                <a:spcPct val="130000"/>
              </a:lnSpc>
              <a:spcAft>
                <a:spcPct val="0"/>
              </a:spcAft>
              <a:buClrTx/>
              <a:buSzTx/>
              <a:buNone/>
              <a:defRPr/>
            </a:pPr>
            <a:r>
              <a:rPr lang="es-ES" altLang="es-CL" sz="2400" kern="0" dirty="0">
                <a:solidFill>
                  <a:srgbClr val="000000"/>
                </a:solidFill>
                <a:latin typeface="Arial"/>
                <a:ea typeface="ＭＳ Ｐゴシック"/>
              </a:rPr>
              <a:t>Peregrinación y búsqueda de la tierra prometida </a:t>
            </a:r>
            <a:r>
              <a:rPr lang="es-ES" altLang="es-CL" sz="2400" kern="0" dirty="0">
                <a:solidFill>
                  <a:srgbClr val="000000"/>
                </a:solidFill>
                <a:latin typeface="Arial"/>
                <a:ea typeface="ＭＳ Ｐゴシック"/>
                <a:sym typeface="Wingdings" pitchFamily="2" charset="2"/>
              </a:rPr>
              <a:t> </a:t>
            </a:r>
            <a:r>
              <a:rPr lang="es-ES" altLang="es-CL" sz="2400" b="1" kern="0" dirty="0">
                <a:solidFill>
                  <a:srgbClr val="FF0000"/>
                </a:solidFill>
                <a:latin typeface="Arial"/>
                <a:ea typeface="ＭＳ Ｐゴシック"/>
                <a:sym typeface="Wingdings" pitchFamily="2" charset="2"/>
              </a:rPr>
              <a:t>Origen</a:t>
            </a:r>
            <a:endParaRPr lang="es-ES" altLang="es-CL" sz="2400" b="1" kern="0" dirty="0">
              <a:solidFill>
                <a:srgbClr val="FF0000"/>
              </a:solidFill>
              <a:latin typeface="Arial"/>
              <a:ea typeface="ＭＳ Ｐゴシック"/>
            </a:endParaRPr>
          </a:p>
          <a:p>
            <a:pPr marL="609600" lvl="0" indent="-609600" fontAlgn="base">
              <a:lnSpc>
                <a:spcPct val="130000"/>
              </a:lnSpc>
              <a:spcAft>
                <a:spcPct val="0"/>
              </a:spcAft>
              <a:buClrTx/>
              <a:buSzTx/>
              <a:buNone/>
              <a:defRPr/>
            </a:pPr>
            <a:r>
              <a:rPr lang="es-ES" altLang="es-CL" sz="2400" kern="0" dirty="0">
                <a:solidFill>
                  <a:srgbClr val="000000"/>
                </a:solidFill>
                <a:latin typeface="Arial"/>
                <a:ea typeface="ＭＳ Ｐゴシック"/>
              </a:rPr>
              <a:t>Rito de iniciación                  </a:t>
            </a:r>
            <a:r>
              <a:rPr lang="es-ES" altLang="es-CL" sz="2400" kern="0" dirty="0">
                <a:solidFill>
                  <a:srgbClr val="000000"/>
                </a:solidFill>
                <a:latin typeface="Arial"/>
                <a:ea typeface="ＭＳ Ｐゴシック"/>
                <a:sym typeface="Wingdings" pitchFamily="2" charset="2"/>
              </a:rPr>
              <a:t> </a:t>
            </a:r>
            <a:r>
              <a:rPr lang="es-ES" altLang="es-CL" sz="2400" b="1" kern="0" dirty="0">
                <a:solidFill>
                  <a:srgbClr val="FF0000"/>
                </a:solidFill>
                <a:latin typeface="Arial"/>
                <a:ea typeface="ＭＳ Ｐゴシック"/>
                <a:sym typeface="Wingdings" pitchFamily="2" charset="2"/>
              </a:rPr>
              <a:t>V</a:t>
            </a:r>
            <a:r>
              <a:rPr lang="es-ES" altLang="es-CL" sz="2400" b="1" kern="0" dirty="0">
                <a:solidFill>
                  <a:srgbClr val="FF0000"/>
                </a:solidFill>
                <a:latin typeface="Arial"/>
                <a:ea typeface="ＭＳ Ｐゴシック"/>
              </a:rPr>
              <a:t>iaje mítico</a:t>
            </a:r>
          </a:p>
          <a:p>
            <a:pPr marL="609600" lvl="0" indent="-609600" fontAlgn="base">
              <a:lnSpc>
                <a:spcPct val="130000"/>
              </a:lnSpc>
              <a:spcAft>
                <a:spcPct val="0"/>
              </a:spcAft>
              <a:buClrTx/>
              <a:buSzTx/>
              <a:buNone/>
              <a:defRPr/>
            </a:pPr>
            <a:r>
              <a:rPr lang="es-ES" altLang="es-CL" sz="2400" kern="0" dirty="0">
                <a:solidFill>
                  <a:srgbClr val="000000"/>
                </a:solidFill>
                <a:latin typeface="Arial"/>
                <a:ea typeface="ＭＳ Ｐゴシック"/>
              </a:rPr>
              <a:t>Visión crítica social              </a:t>
            </a:r>
            <a:r>
              <a:rPr lang="es-ES" altLang="es-CL" sz="2400" kern="0" dirty="0">
                <a:solidFill>
                  <a:srgbClr val="000000"/>
                </a:solidFill>
                <a:latin typeface="Arial"/>
                <a:ea typeface="ＭＳ Ｐゴシック"/>
                <a:sym typeface="Wingdings" pitchFamily="2" charset="2"/>
              </a:rPr>
              <a:t></a:t>
            </a:r>
            <a:r>
              <a:rPr lang="es-ES" altLang="es-CL" sz="2400" kern="0" dirty="0">
                <a:solidFill>
                  <a:srgbClr val="000000"/>
                </a:solidFill>
                <a:latin typeface="Arial"/>
                <a:ea typeface="ＭＳ Ｐゴシック"/>
              </a:rPr>
              <a:t> </a:t>
            </a:r>
            <a:r>
              <a:rPr lang="es-ES" altLang="es-CL" sz="2400" b="1" kern="0" dirty="0">
                <a:solidFill>
                  <a:srgbClr val="FF0000"/>
                </a:solidFill>
                <a:latin typeface="Arial"/>
                <a:ea typeface="ＭＳ Ｐゴシック"/>
              </a:rPr>
              <a:t>La moral en la vida humana</a:t>
            </a:r>
          </a:p>
          <a:p>
            <a:endParaRPr lang="es-CL" dirty="0"/>
          </a:p>
        </p:txBody>
      </p:sp>
    </p:spTree>
    <p:extLst>
      <p:ext uri="{BB962C8B-B14F-4D97-AF65-F5344CB8AC3E}">
        <p14:creationId xmlns:p14="http://schemas.microsoft.com/office/powerpoint/2010/main" val="862308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0"/>
            <a:ext cx="8534400" cy="1124744"/>
          </a:xfrm>
        </p:spPr>
        <p:txBody>
          <a:bodyPr>
            <a:normAutofit/>
          </a:bodyPr>
          <a:lstStyle/>
          <a:p>
            <a:r>
              <a:rPr lang="es-CL" dirty="0"/>
              <a:t>CARACTERÍSTICAS DE LA NARRACIÓN  DE VIAJE</a:t>
            </a:r>
          </a:p>
        </p:txBody>
      </p:sp>
      <p:sp>
        <p:nvSpPr>
          <p:cNvPr id="3" name="2 Marcador de contenido"/>
          <p:cNvSpPr>
            <a:spLocks noGrp="1"/>
          </p:cNvSpPr>
          <p:nvPr>
            <p:ph sz="quarter" idx="1"/>
          </p:nvPr>
        </p:nvSpPr>
        <p:spPr/>
        <p:txBody>
          <a:bodyPr/>
          <a:lstStyle/>
          <a:p>
            <a:pPr lvl="0" fontAlgn="base">
              <a:spcAft>
                <a:spcPct val="0"/>
              </a:spcAft>
              <a:buClr>
                <a:srgbClr val="996600"/>
              </a:buClr>
              <a:buSzTx/>
              <a:buFont typeface="Wingdings" pitchFamily="2" charset="2"/>
              <a:buChar char="w"/>
              <a:defRPr/>
            </a:pPr>
            <a:r>
              <a:rPr lang="es-ES_tradnl" altLang="es-CL" sz="2800" b="1" kern="0" dirty="0">
                <a:solidFill>
                  <a:srgbClr val="000000"/>
                </a:solidFill>
                <a:latin typeface="Times New Roman"/>
                <a:ea typeface="ＭＳ Ｐゴシック"/>
              </a:rPr>
              <a:t>Describe lo nuevo detalladamente. </a:t>
            </a:r>
          </a:p>
          <a:p>
            <a:pPr lvl="0" fontAlgn="base">
              <a:spcAft>
                <a:spcPct val="0"/>
              </a:spcAft>
              <a:buClr>
                <a:srgbClr val="996600"/>
              </a:buClr>
              <a:buSzTx/>
              <a:buFont typeface="Wingdings" pitchFamily="2" charset="2"/>
              <a:buChar char="w"/>
              <a:defRPr/>
            </a:pPr>
            <a:r>
              <a:rPr lang="es-ES_tradnl" altLang="es-CL" sz="2800" b="1" kern="0" dirty="0">
                <a:solidFill>
                  <a:srgbClr val="000000"/>
                </a:solidFill>
                <a:latin typeface="Times New Roman"/>
                <a:ea typeface="ＭＳ Ｐゴシック"/>
              </a:rPr>
              <a:t>Pueden ser reales o imaginarios. Une elementos históricos y ficcionales</a:t>
            </a:r>
          </a:p>
          <a:p>
            <a:pPr lvl="0" fontAlgn="base">
              <a:spcAft>
                <a:spcPct val="0"/>
              </a:spcAft>
              <a:buClr>
                <a:srgbClr val="996600"/>
              </a:buClr>
              <a:buSzTx/>
              <a:buFont typeface="Wingdings" pitchFamily="2" charset="2"/>
              <a:buChar char="w"/>
              <a:defRPr/>
            </a:pPr>
            <a:r>
              <a:rPr lang="es-ES_tradnl" altLang="es-CL" sz="2800" b="1" kern="0" dirty="0">
                <a:solidFill>
                  <a:srgbClr val="000000"/>
                </a:solidFill>
                <a:latin typeface="Times New Roman"/>
                <a:ea typeface="ＭＳ Ｐゴシック"/>
              </a:rPr>
              <a:t>Es un relato en primera persona.</a:t>
            </a:r>
          </a:p>
          <a:p>
            <a:pPr lvl="0" fontAlgn="base">
              <a:spcAft>
                <a:spcPct val="0"/>
              </a:spcAft>
              <a:buClr>
                <a:srgbClr val="996600"/>
              </a:buClr>
              <a:buSzTx/>
              <a:buFont typeface="Wingdings" pitchFamily="2" charset="2"/>
              <a:buChar char="w"/>
              <a:defRPr/>
            </a:pPr>
            <a:r>
              <a:rPr lang="es-ES_tradnl" altLang="es-CL" sz="2800" b="1" kern="0" dirty="0">
                <a:solidFill>
                  <a:srgbClr val="000000"/>
                </a:solidFill>
                <a:latin typeface="Times New Roman"/>
                <a:ea typeface="ＭＳ Ｐゴシック"/>
              </a:rPr>
              <a:t>Usa  formas verbales en pasado.  </a:t>
            </a:r>
          </a:p>
          <a:p>
            <a:pPr lvl="0" fontAlgn="base">
              <a:spcAft>
                <a:spcPct val="0"/>
              </a:spcAft>
              <a:buClr>
                <a:srgbClr val="996600"/>
              </a:buClr>
              <a:buSzTx/>
              <a:buFont typeface="Wingdings" pitchFamily="2" charset="2"/>
              <a:buChar char="w"/>
              <a:defRPr/>
            </a:pPr>
            <a:r>
              <a:rPr lang="es-ES_tradnl" altLang="es-CL" sz="2800" b="1" kern="0" dirty="0">
                <a:solidFill>
                  <a:srgbClr val="000000"/>
                </a:solidFill>
                <a:latin typeface="Times New Roman"/>
                <a:ea typeface="ＭＳ Ｐゴシック"/>
              </a:rPr>
              <a:t>Uso de lenguaje científico y/o figurado. </a:t>
            </a:r>
          </a:p>
          <a:p>
            <a:pPr lvl="0" fontAlgn="base">
              <a:spcAft>
                <a:spcPct val="0"/>
              </a:spcAft>
              <a:buClr>
                <a:srgbClr val="996600"/>
              </a:buClr>
              <a:buSzTx/>
              <a:buFont typeface="Wingdings" pitchFamily="2" charset="2"/>
              <a:buChar char="w"/>
              <a:defRPr/>
            </a:pPr>
            <a:r>
              <a:rPr lang="es-ES_tradnl" altLang="es-CL" sz="2800" b="1" kern="0" dirty="0">
                <a:solidFill>
                  <a:srgbClr val="000000"/>
                </a:solidFill>
                <a:latin typeface="Times New Roman"/>
                <a:ea typeface="ＭＳ Ｐゴシック"/>
              </a:rPr>
              <a:t>Utiliza marcas temporales y espaciales. </a:t>
            </a:r>
          </a:p>
          <a:p>
            <a:endParaRPr lang="es-C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540" y="2564904"/>
            <a:ext cx="249746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8312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200"/>
            <a:ext cx="8686800" cy="1027584"/>
          </a:xfrm>
        </p:spPr>
        <p:txBody>
          <a:bodyPr>
            <a:normAutofit fontScale="90000"/>
          </a:bodyPr>
          <a:lstStyle/>
          <a:p>
            <a:r>
              <a:rPr lang="es-ES" sz="4000" i="1" kern="0" cap="none" dirty="0">
                <a:solidFill>
                  <a:srgbClr val="000000"/>
                </a:solidFill>
                <a:effectLst/>
                <a:latin typeface="Arial"/>
                <a:ea typeface="ＭＳ Ｐゴシック"/>
              </a:rPr>
              <a:t>En aspectos generales podemos identificar dos tipos de viaje</a:t>
            </a:r>
            <a:r>
              <a:rPr lang="es-ES" sz="4000" kern="0" cap="none" dirty="0">
                <a:solidFill>
                  <a:srgbClr val="000000"/>
                </a:solidFill>
                <a:effectLst/>
                <a:latin typeface="Arial"/>
                <a:ea typeface="ＭＳ Ｐゴシック"/>
              </a:rPr>
              <a:t>:</a:t>
            </a:r>
            <a:endParaRPr lang="es-CL" dirty="0"/>
          </a:p>
        </p:txBody>
      </p:sp>
      <p:sp>
        <p:nvSpPr>
          <p:cNvPr id="3" name="2 Marcador de contenido"/>
          <p:cNvSpPr>
            <a:spLocks noGrp="1"/>
          </p:cNvSpPr>
          <p:nvPr>
            <p:ph sz="quarter" idx="1"/>
          </p:nvPr>
        </p:nvSpPr>
        <p:spPr/>
        <p:txBody>
          <a:bodyPr/>
          <a:lstStyle/>
          <a:p>
            <a:pPr marL="0" lvl="0" indent="0" fontAlgn="base">
              <a:spcBef>
                <a:spcPct val="0"/>
              </a:spcBef>
              <a:spcAft>
                <a:spcPct val="0"/>
              </a:spcAft>
              <a:buClrTx/>
              <a:buSzTx/>
              <a:buNone/>
              <a:defRPr/>
            </a:pPr>
            <a:endParaRPr lang="es-ES" b="1" dirty="0">
              <a:solidFill>
                <a:srgbClr val="000066"/>
              </a:solidFill>
              <a:latin typeface="Arial" charset="0"/>
              <a:ea typeface="ＭＳ Ｐゴシック" charset="0"/>
            </a:endParaRPr>
          </a:p>
          <a:p>
            <a:pPr marL="0" lvl="0" indent="0" algn="just" fontAlgn="base">
              <a:spcAft>
                <a:spcPct val="0"/>
              </a:spcAft>
              <a:buClr>
                <a:srgbClr val="000000"/>
              </a:buClr>
              <a:buSzPct val="65000"/>
              <a:buNone/>
              <a:defRPr/>
            </a:pPr>
            <a:r>
              <a:rPr lang="es-ES" b="1" dirty="0">
                <a:solidFill>
                  <a:srgbClr val="000066"/>
                </a:solidFill>
                <a:latin typeface="Arial" charset="0"/>
                <a:ea typeface="ＭＳ Ｐゴシック" charset="0"/>
              </a:rPr>
              <a:t>Viaje Interno  </a:t>
            </a:r>
            <a:r>
              <a:rPr lang="es-ES" b="1" dirty="0">
                <a:solidFill>
                  <a:srgbClr val="000066"/>
                </a:solidFill>
                <a:latin typeface="Arial" charset="0"/>
                <a:ea typeface="ＭＳ Ｐゴシック" charset="0"/>
                <a:sym typeface="Wingdings" charset="0"/>
              </a:rPr>
              <a:t></a:t>
            </a:r>
          </a:p>
          <a:p>
            <a:pPr marL="0" lvl="0" indent="0" algn="just" fontAlgn="base">
              <a:spcAft>
                <a:spcPct val="0"/>
              </a:spcAft>
              <a:buClr>
                <a:srgbClr val="000000"/>
              </a:buClr>
              <a:buSzPct val="65000"/>
              <a:buNone/>
              <a:defRPr/>
            </a:pPr>
            <a:endParaRPr lang="es-ES" altLang="es-CL" sz="2000" b="1" dirty="0">
              <a:solidFill>
                <a:srgbClr val="000066"/>
              </a:solidFill>
              <a:latin typeface="Arial" charset="0"/>
              <a:ea typeface="ＭＳ Ｐゴシック" charset="0"/>
              <a:sym typeface="Wingdings" charset="0"/>
            </a:endParaRPr>
          </a:p>
          <a:p>
            <a:pPr marL="0" lvl="0" indent="0" algn="just" fontAlgn="base">
              <a:spcAft>
                <a:spcPct val="0"/>
              </a:spcAft>
              <a:buClr>
                <a:srgbClr val="000000"/>
              </a:buClr>
              <a:buSzPct val="65000"/>
              <a:buNone/>
              <a:defRPr/>
            </a:pPr>
            <a:endParaRPr lang="es-ES" altLang="es-CL" sz="2000" b="1" dirty="0">
              <a:solidFill>
                <a:srgbClr val="000066"/>
              </a:solidFill>
              <a:latin typeface="Arial" charset="0"/>
              <a:ea typeface="ＭＳ Ｐゴシック" charset="0"/>
              <a:sym typeface="Wingdings" charset="0"/>
            </a:endParaRPr>
          </a:p>
          <a:p>
            <a:pPr marL="0" lvl="0" indent="0" algn="just" fontAlgn="base">
              <a:spcAft>
                <a:spcPct val="0"/>
              </a:spcAft>
              <a:buClr>
                <a:srgbClr val="000000"/>
              </a:buClr>
              <a:buSzPct val="65000"/>
              <a:buNone/>
              <a:defRPr/>
            </a:pPr>
            <a:endParaRPr lang="es-ES" altLang="es-CL" sz="2000" b="1" dirty="0">
              <a:solidFill>
                <a:srgbClr val="000066"/>
              </a:solidFill>
              <a:latin typeface="Arial" charset="0"/>
              <a:ea typeface="ＭＳ Ｐゴシック" charset="0"/>
              <a:sym typeface="Wingdings" charset="0"/>
            </a:endParaRPr>
          </a:p>
          <a:p>
            <a:pPr marL="0" lvl="0" indent="0" fontAlgn="base">
              <a:spcBef>
                <a:spcPct val="0"/>
              </a:spcBef>
              <a:spcAft>
                <a:spcPct val="0"/>
              </a:spcAft>
              <a:buClrTx/>
              <a:buSzTx/>
              <a:buNone/>
              <a:defRPr/>
            </a:pPr>
            <a:endParaRPr lang="es-ES" b="1" dirty="0">
              <a:solidFill>
                <a:srgbClr val="000066"/>
              </a:solidFill>
              <a:latin typeface="Arial" charset="0"/>
              <a:ea typeface="ＭＳ Ｐゴシック" charset="0"/>
            </a:endParaRPr>
          </a:p>
          <a:p>
            <a:pPr marL="0" lvl="0" indent="0" fontAlgn="base">
              <a:spcBef>
                <a:spcPct val="0"/>
              </a:spcBef>
              <a:spcAft>
                <a:spcPct val="0"/>
              </a:spcAft>
              <a:buClrTx/>
              <a:buSzTx/>
              <a:buNone/>
              <a:defRPr/>
            </a:pPr>
            <a:endParaRPr lang="es-ES" b="1" dirty="0">
              <a:solidFill>
                <a:srgbClr val="000066"/>
              </a:solidFill>
              <a:latin typeface="Arial" charset="0"/>
              <a:ea typeface="ＭＳ Ｐゴシック" charset="0"/>
            </a:endParaRPr>
          </a:p>
          <a:p>
            <a:pPr marL="0" lvl="0" indent="0" fontAlgn="base">
              <a:spcBef>
                <a:spcPct val="0"/>
              </a:spcBef>
              <a:spcAft>
                <a:spcPct val="0"/>
              </a:spcAft>
              <a:buClrTx/>
              <a:buSzTx/>
              <a:buNone/>
              <a:defRPr/>
            </a:pPr>
            <a:r>
              <a:rPr lang="es-ES" b="1" dirty="0">
                <a:solidFill>
                  <a:srgbClr val="000066"/>
                </a:solidFill>
                <a:latin typeface="Arial" charset="0"/>
                <a:ea typeface="ＭＳ Ｐゴシック" charset="0"/>
              </a:rPr>
              <a:t>Viaje Externo</a:t>
            </a:r>
            <a:r>
              <a:rPr lang="es-ES" b="1" dirty="0">
                <a:solidFill>
                  <a:srgbClr val="000099"/>
                </a:solidFill>
                <a:latin typeface="Arial" charset="0"/>
                <a:ea typeface="ＭＳ Ｐゴシック" charset="0"/>
              </a:rPr>
              <a:t> </a:t>
            </a:r>
            <a:r>
              <a:rPr lang="es-ES" b="1" dirty="0">
                <a:solidFill>
                  <a:srgbClr val="000099"/>
                </a:solidFill>
                <a:latin typeface="Arial" charset="0"/>
                <a:ea typeface="ＭＳ Ｐゴシック" charset="0"/>
                <a:sym typeface="Wingdings" charset="0"/>
              </a:rPr>
              <a:t></a:t>
            </a:r>
            <a:r>
              <a:rPr lang="es-ES" sz="2000" b="1" dirty="0">
                <a:solidFill>
                  <a:srgbClr val="000099"/>
                </a:solidFill>
                <a:latin typeface="Arial" charset="0"/>
                <a:ea typeface="ＭＳ Ｐゴシック" charset="0"/>
              </a:rPr>
              <a:t> </a:t>
            </a:r>
          </a:p>
          <a:p>
            <a:endParaRPr lang="es-CL" dirty="0"/>
          </a:p>
        </p:txBody>
      </p:sp>
      <p:sp>
        <p:nvSpPr>
          <p:cNvPr id="4" name="3 Rectángulo"/>
          <p:cNvSpPr/>
          <p:nvPr/>
        </p:nvSpPr>
        <p:spPr>
          <a:xfrm>
            <a:off x="3563888" y="1700808"/>
            <a:ext cx="5040560" cy="2016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20000"/>
              </a:spcBef>
              <a:spcAft>
                <a:spcPct val="0"/>
              </a:spcAft>
              <a:buClr>
                <a:srgbClr val="000000"/>
              </a:buClr>
              <a:buSzPct val="65000"/>
              <a:defRPr/>
            </a:pPr>
            <a:endParaRPr lang="es-ES" altLang="es-CL" sz="2000" b="1" dirty="0">
              <a:solidFill>
                <a:srgbClr val="000000"/>
              </a:solidFill>
              <a:latin typeface="Arial" charset="0"/>
              <a:ea typeface="ＭＳ Ｐゴシック" pitchFamily="34" charset="-128"/>
            </a:endParaRPr>
          </a:p>
          <a:p>
            <a:pPr lvl="0" algn="just" fontAlgn="base">
              <a:spcBef>
                <a:spcPct val="20000"/>
              </a:spcBef>
              <a:spcAft>
                <a:spcPct val="0"/>
              </a:spcAft>
              <a:buClr>
                <a:srgbClr val="000000"/>
              </a:buClr>
              <a:buSzPct val="65000"/>
              <a:defRPr/>
            </a:pPr>
            <a:r>
              <a:rPr lang="es-ES" altLang="es-CL" sz="2000" b="1" dirty="0">
                <a:solidFill>
                  <a:srgbClr val="000000"/>
                </a:solidFill>
                <a:latin typeface="Arial" charset="0"/>
                <a:ea typeface="ＭＳ Ｐゴシック" pitchFamily="34" charset="-128"/>
              </a:rPr>
              <a:t>Incluye un recorrido a nivel intelectual o    espiritual. En él </a:t>
            </a:r>
            <a:r>
              <a:rPr lang="es-ES" altLang="es-CL" sz="2000" dirty="0">
                <a:solidFill>
                  <a:srgbClr val="000000"/>
                </a:solidFill>
                <a:latin typeface="Arial" charset="0"/>
                <a:ea typeface="ＭＳ Ｐゴシック" pitchFamily="34" charset="-128"/>
              </a:rPr>
              <a:t> </a:t>
            </a:r>
            <a:r>
              <a:rPr lang="es-ES" altLang="es-CL" sz="2000" b="1" dirty="0">
                <a:solidFill>
                  <a:srgbClr val="000000"/>
                </a:solidFill>
                <a:latin typeface="Arial" charset="0"/>
                <a:ea typeface="ＭＳ Ｐゴシック" pitchFamily="34" charset="-128"/>
              </a:rPr>
              <a:t>el ser humano provoca un  cambio interno (positivo o negativo), que modifica su forma de vida y de ser.</a:t>
            </a:r>
            <a:r>
              <a:rPr lang="es-ES" altLang="es-CL" sz="2000" dirty="0">
                <a:solidFill>
                  <a:srgbClr val="000000"/>
                </a:solidFill>
                <a:latin typeface="Arial" charset="0"/>
                <a:ea typeface="ＭＳ Ｐゴシック" pitchFamily="34" charset="-128"/>
              </a:rPr>
              <a:t> </a:t>
            </a:r>
          </a:p>
          <a:p>
            <a:pPr lvl="0" fontAlgn="base">
              <a:spcBef>
                <a:spcPct val="0"/>
              </a:spcBef>
              <a:spcAft>
                <a:spcPct val="0"/>
              </a:spcAft>
              <a:defRPr/>
            </a:pPr>
            <a:endParaRPr lang="es-ES" sz="3200" b="1" dirty="0">
              <a:solidFill>
                <a:srgbClr val="000066"/>
              </a:solidFill>
              <a:latin typeface="Arial" charset="0"/>
              <a:ea typeface="ＭＳ Ｐゴシック" charset="0"/>
            </a:endParaRPr>
          </a:p>
        </p:txBody>
      </p:sp>
      <p:sp>
        <p:nvSpPr>
          <p:cNvPr id="5" name="4 Rectángulo"/>
          <p:cNvSpPr/>
          <p:nvPr/>
        </p:nvSpPr>
        <p:spPr>
          <a:xfrm>
            <a:off x="3635896" y="4293096"/>
            <a:ext cx="4968552"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20000"/>
              </a:spcBef>
              <a:spcAft>
                <a:spcPct val="0"/>
              </a:spcAft>
              <a:buClr>
                <a:srgbClr val="000000"/>
              </a:buClr>
              <a:buSzPct val="65000"/>
              <a:defRPr/>
            </a:pPr>
            <a:r>
              <a:rPr lang="es-ES" sz="2000" b="1" dirty="0">
                <a:solidFill>
                  <a:srgbClr val="000000"/>
                </a:solidFill>
                <a:latin typeface="Arial" charset="0"/>
                <a:ea typeface="ＭＳ Ｐゴシック" charset="0"/>
              </a:rPr>
              <a:t>Implica recorrer lugares distintos</a:t>
            </a:r>
            <a:r>
              <a:rPr lang="es-ES" sz="2000" dirty="0">
                <a:solidFill>
                  <a:srgbClr val="000000"/>
                </a:solidFill>
                <a:latin typeface="Arial" charset="0"/>
                <a:ea typeface="ＭＳ Ｐゴシック" charset="0"/>
              </a:rPr>
              <a:t> </a:t>
            </a:r>
            <a:r>
              <a:rPr lang="es-ES" sz="2000" b="1" dirty="0">
                <a:solidFill>
                  <a:srgbClr val="000000"/>
                </a:solidFill>
                <a:latin typeface="Arial" charset="0"/>
                <a:ea typeface="ＭＳ Ｐゴシック" charset="0"/>
              </a:rPr>
              <a:t>a los conocidos (tanto en la tierra como fuera de ella) y conocer otras culturas y formas de vida.</a:t>
            </a:r>
            <a:r>
              <a:rPr lang="es-ES" sz="2000" dirty="0">
                <a:solidFill>
                  <a:srgbClr val="000000"/>
                </a:solidFill>
                <a:latin typeface="Arial" charset="0"/>
                <a:ea typeface="ＭＳ Ｐゴシック" charset="0"/>
              </a:rPr>
              <a:t> </a:t>
            </a:r>
          </a:p>
        </p:txBody>
      </p:sp>
    </p:spTree>
    <p:extLst>
      <p:ext uri="{BB962C8B-B14F-4D97-AF65-F5344CB8AC3E}">
        <p14:creationId xmlns:p14="http://schemas.microsoft.com/office/powerpoint/2010/main" val="160851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4400" b="1" kern="0" cap="none" dirty="0">
                <a:solidFill>
                  <a:schemeClr val="tx1"/>
                </a:solidFill>
                <a:effectLst/>
                <a:latin typeface="Arial"/>
                <a:ea typeface="ＭＳ Ｐゴシック"/>
              </a:rPr>
              <a:t>Algunos Tipos de Viajes Literarios.</a:t>
            </a:r>
            <a:endParaRPr lang="es-CL" dirty="0">
              <a:solidFill>
                <a:schemeClr val="tx1"/>
              </a:solidFill>
            </a:endParaRPr>
          </a:p>
        </p:txBody>
      </p:sp>
      <p:sp>
        <p:nvSpPr>
          <p:cNvPr id="3" name="2 Marcador de contenido"/>
          <p:cNvSpPr>
            <a:spLocks noGrp="1"/>
          </p:cNvSpPr>
          <p:nvPr>
            <p:ph sz="quarter" idx="1"/>
          </p:nvPr>
        </p:nvSpPr>
        <p:spPr/>
        <p:txBody>
          <a:bodyPr/>
          <a:lstStyle/>
          <a:p>
            <a:pPr marL="609600" lvl="0" indent="-609600" algn="just" fontAlgn="base">
              <a:lnSpc>
                <a:spcPct val="120000"/>
              </a:lnSpc>
              <a:spcAft>
                <a:spcPct val="0"/>
              </a:spcAft>
              <a:buClrTx/>
              <a:buSzTx/>
              <a:buFontTx/>
              <a:buAutoNum type="arabicPeriod"/>
              <a:defRPr/>
            </a:pPr>
            <a:r>
              <a:rPr lang="es-ES" altLang="es-CL" sz="2400" b="1" kern="0" dirty="0">
                <a:solidFill>
                  <a:srgbClr val="000000"/>
                </a:solidFill>
                <a:latin typeface="Arial"/>
                <a:ea typeface="ＭＳ Ｐゴシック"/>
              </a:rPr>
              <a:t>Viaje por diversos espacios terrestres, extraterrestres y sociales.</a:t>
            </a:r>
          </a:p>
          <a:p>
            <a:pPr marL="609600" lvl="0" indent="-609600" fontAlgn="base">
              <a:lnSpc>
                <a:spcPct val="120000"/>
              </a:lnSpc>
              <a:spcAft>
                <a:spcPct val="0"/>
              </a:spcAft>
              <a:buClrTx/>
              <a:buSzTx/>
              <a:buFontTx/>
              <a:buAutoNum type="arabicPeriod"/>
              <a:defRPr/>
            </a:pPr>
            <a:r>
              <a:rPr lang="es-ES" altLang="es-CL" sz="2400" b="1" kern="0" dirty="0">
                <a:solidFill>
                  <a:srgbClr val="000000"/>
                </a:solidFill>
                <a:latin typeface="Arial"/>
                <a:ea typeface="ＭＳ Ｐゴシック"/>
              </a:rPr>
              <a:t>Viaje interior.</a:t>
            </a:r>
          </a:p>
          <a:p>
            <a:pPr marL="609600" lvl="0" indent="-609600" fontAlgn="base">
              <a:lnSpc>
                <a:spcPct val="120000"/>
              </a:lnSpc>
              <a:spcAft>
                <a:spcPct val="0"/>
              </a:spcAft>
              <a:buClrTx/>
              <a:buSzTx/>
              <a:buFontTx/>
              <a:buAutoNum type="arabicPeriod"/>
              <a:defRPr/>
            </a:pPr>
            <a:r>
              <a:rPr lang="es-ES" altLang="es-CL" sz="2400" b="1" kern="0" dirty="0">
                <a:solidFill>
                  <a:srgbClr val="000000"/>
                </a:solidFill>
                <a:latin typeface="Arial"/>
                <a:ea typeface="ＭＳ Ｐゴシック"/>
              </a:rPr>
              <a:t>Viaje a los infiernos</a:t>
            </a:r>
            <a:r>
              <a:rPr lang="es-ES" altLang="es-CL" b="1" kern="0" dirty="0">
                <a:solidFill>
                  <a:srgbClr val="000000"/>
                </a:solidFill>
                <a:latin typeface="Arial"/>
                <a:ea typeface="ＭＳ Ｐゴシック"/>
              </a:rPr>
              <a:t>.</a:t>
            </a:r>
          </a:p>
          <a:p>
            <a:pPr marL="609600" lvl="0" indent="-609600" fontAlgn="base">
              <a:lnSpc>
                <a:spcPct val="120000"/>
              </a:lnSpc>
              <a:spcAft>
                <a:spcPct val="0"/>
              </a:spcAft>
              <a:buClrTx/>
              <a:buSzTx/>
              <a:buFontTx/>
              <a:buAutoNum type="arabicPeriod"/>
              <a:defRPr/>
            </a:pPr>
            <a:r>
              <a:rPr lang="es-ES" altLang="es-CL" sz="2400" b="1" kern="0" dirty="0">
                <a:solidFill>
                  <a:srgbClr val="000000"/>
                </a:solidFill>
                <a:latin typeface="Arial"/>
                <a:ea typeface="ＭＳ Ｐゴシック"/>
              </a:rPr>
              <a:t>Viaje de la muerte.</a:t>
            </a:r>
          </a:p>
          <a:p>
            <a:pPr marL="609600" lvl="0" indent="-609600" fontAlgn="base">
              <a:lnSpc>
                <a:spcPct val="120000"/>
              </a:lnSpc>
              <a:spcAft>
                <a:spcPct val="0"/>
              </a:spcAft>
              <a:buClrTx/>
              <a:buSzTx/>
              <a:buFontTx/>
              <a:buAutoNum type="arabicPeriod"/>
              <a:defRPr/>
            </a:pPr>
            <a:r>
              <a:rPr lang="es-CL" altLang="es-CL" sz="2400" b="1" kern="0" dirty="0">
                <a:solidFill>
                  <a:srgbClr val="000000"/>
                </a:solidFill>
                <a:latin typeface="Arial"/>
                <a:ea typeface="ＭＳ Ｐゴシック"/>
              </a:rPr>
              <a:t>Viaje mítico.</a:t>
            </a:r>
          </a:p>
          <a:p>
            <a:pPr marL="609600" lvl="0" indent="-609600" fontAlgn="base">
              <a:lnSpc>
                <a:spcPct val="120000"/>
              </a:lnSpc>
              <a:spcAft>
                <a:spcPct val="0"/>
              </a:spcAft>
              <a:buClrTx/>
              <a:buSzTx/>
              <a:buFontTx/>
              <a:buAutoNum type="arabicPeriod"/>
              <a:defRPr/>
            </a:pPr>
            <a:r>
              <a:rPr lang="es-CL" altLang="es-CL" sz="2400" b="1" kern="0" dirty="0">
                <a:solidFill>
                  <a:srgbClr val="000000"/>
                </a:solidFill>
                <a:latin typeface="Arial"/>
                <a:ea typeface="ＭＳ Ｐゴシック"/>
              </a:rPr>
              <a:t>Viaje social o moral.</a:t>
            </a:r>
          </a:p>
          <a:p>
            <a:pPr marL="609600" lvl="0" indent="-609600" fontAlgn="base">
              <a:lnSpc>
                <a:spcPct val="120000"/>
              </a:lnSpc>
              <a:spcAft>
                <a:spcPct val="0"/>
              </a:spcAft>
              <a:buClrTx/>
              <a:buSzTx/>
              <a:buFontTx/>
              <a:buAutoNum type="arabicPeriod"/>
              <a:defRPr/>
            </a:pPr>
            <a:r>
              <a:rPr lang="es-CL" altLang="es-CL" sz="2400" b="1" kern="0" dirty="0">
                <a:solidFill>
                  <a:srgbClr val="000000"/>
                </a:solidFill>
                <a:latin typeface="Arial"/>
                <a:ea typeface="ＭＳ Ｐゴシック"/>
              </a:rPr>
              <a:t>Viaje onírico.</a:t>
            </a:r>
          </a:p>
          <a:p>
            <a:endParaRPr lang="es-C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916832"/>
            <a:ext cx="2356322"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0764" y="4077072"/>
            <a:ext cx="2857500" cy="1986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688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CL" dirty="0"/>
            </a:br>
            <a:br>
              <a:rPr lang="es-CL" dirty="0"/>
            </a:br>
            <a:br>
              <a:rPr lang="es-CL" dirty="0"/>
            </a:br>
            <a:br>
              <a:rPr lang="es-CL" dirty="0"/>
            </a:br>
            <a:r>
              <a:rPr lang="es-CL" sz="2700" dirty="0"/>
              <a:t>VIAJE POR DIVERSOS LUGARES TERRESTRES, EXTRATERRESTRES Y SOCIALES</a:t>
            </a:r>
          </a:p>
        </p:txBody>
      </p:sp>
      <p:sp>
        <p:nvSpPr>
          <p:cNvPr id="3" name="2 Marcador de contenido"/>
          <p:cNvSpPr>
            <a:spLocks noGrp="1"/>
          </p:cNvSpPr>
          <p:nvPr>
            <p:ph sz="quarter" idx="1"/>
          </p:nvPr>
        </p:nvSpPr>
        <p:spPr/>
        <p:txBody>
          <a:bodyPr>
            <a:normAutofit fontScale="92500" lnSpcReduction="10000"/>
          </a:bodyPr>
          <a:lstStyle/>
          <a:p>
            <a:pPr algn="just"/>
            <a:r>
              <a:rPr lang="es-CL" sz="2800" dirty="0">
                <a:latin typeface="Arial Narrow" panose="020B0606020202030204" pitchFamily="34" charset="0"/>
              </a:rPr>
              <a:t>Estamos frente a un tipo de viaje que se realiza por distintos lugares. Es un viaje externo y permite conocer las distintas costumbres de los grupos sociales a los que se accede. En la literatura de este tipo, encontramos diversos motivos que llevan a viajar. Observen con detención el siguiente ejemplo:</a:t>
            </a:r>
          </a:p>
          <a:p>
            <a:pPr algn="just"/>
            <a:r>
              <a:rPr lang="es-CL" sz="2800" i="1" dirty="0">
                <a:latin typeface="Arial Narrow" panose="020B0606020202030204" pitchFamily="34" charset="0"/>
              </a:rPr>
              <a:t>Después de esperar el tiempo que habéis oído, y viendo que no elegían nuevo Papa, pensaron que habían demorado bastante para regresar cerca del Gran </a:t>
            </a:r>
            <a:r>
              <a:rPr lang="es-CL" sz="2800" i="1" dirty="0" err="1">
                <a:latin typeface="Arial Narrow" panose="020B0606020202030204" pitchFamily="34" charset="0"/>
              </a:rPr>
              <a:t>Khan</a:t>
            </a:r>
            <a:r>
              <a:rPr lang="es-CL" sz="2800" i="1" dirty="0">
                <a:latin typeface="Arial Narrow" panose="020B0606020202030204" pitchFamily="34" charset="0"/>
              </a:rPr>
              <a:t>, y decidieron volver. Entonces se fueron de Venecia, llevándose a su hijo Marcos, directamente a San Juan de Acre, en busca del Legado antedicho</a:t>
            </a:r>
            <a:r>
              <a:rPr lang="es-CL" sz="2800" i="1" dirty="0"/>
              <a:t>. </a:t>
            </a:r>
            <a:br>
              <a:rPr lang="es-CL" sz="2800" i="1" dirty="0"/>
            </a:br>
            <a:r>
              <a:rPr lang="es-CL" sz="2800" i="1" dirty="0"/>
              <a:t>                                 </a:t>
            </a:r>
            <a:r>
              <a:rPr lang="es-CL" sz="2800" b="1" dirty="0"/>
              <a:t>Marco Polo, Viajes. (fragmento)</a:t>
            </a:r>
            <a:endParaRPr lang="es-CL" sz="2800" dirty="0">
              <a:latin typeface="Arial Narrow" panose="020B0606020202030204" pitchFamily="34" charset="0"/>
            </a:endParaRPr>
          </a:p>
        </p:txBody>
      </p:sp>
    </p:spTree>
    <p:extLst>
      <p:ext uri="{BB962C8B-B14F-4D97-AF65-F5344CB8AC3E}">
        <p14:creationId xmlns:p14="http://schemas.microsoft.com/office/powerpoint/2010/main" val="480328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VIAJE INTERIOR</a:t>
            </a:r>
          </a:p>
        </p:txBody>
      </p:sp>
      <p:sp>
        <p:nvSpPr>
          <p:cNvPr id="3" name="2 Marcador de contenido"/>
          <p:cNvSpPr>
            <a:spLocks noGrp="1"/>
          </p:cNvSpPr>
          <p:nvPr>
            <p:ph sz="quarter" idx="1"/>
          </p:nvPr>
        </p:nvSpPr>
        <p:spPr/>
        <p:txBody>
          <a:bodyPr/>
          <a:lstStyle/>
          <a:p>
            <a:pPr algn="just"/>
            <a:r>
              <a:rPr lang="es-CL" sz="2400" dirty="0">
                <a:latin typeface="Arial Narrow" panose="020B0606020202030204" pitchFamily="34" charset="0"/>
              </a:rPr>
              <a:t>Es aquel tipo de viaje en que el protagonista  busca, como principal objetivo, el crecimiento espiritual, el conocimiento, la sabiduría que le permitan alcanzar un estado anhelado y que es el motor de este desplazamiento. En este viaje, el personaje va viviendo peripecias y conociendo a otros personajes que le orientan en su búsqueda</a:t>
            </a:r>
            <a:r>
              <a:rPr lang="es-CL" sz="2400" dirty="0"/>
              <a:t>.</a:t>
            </a:r>
          </a:p>
          <a:p>
            <a:pPr algn="just"/>
            <a:endParaRPr lang="es-C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645024"/>
            <a:ext cx="5448300" cy="2968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031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188640"/>
            <a:ext cx="7632848" cy="6186309"/>
          </a:xfrm>
          <a:prstGeom prst="rect">
            <a:avLst/>
          </a:prstGeom>
        </p:spPr>
        <p:txBody>
          <a:bodyPr wrap="square">
            <a:spAutoFit/>
          </a:bodyPr>
          <a:lstStyle/>
          <a:p>
            <a:pPr algn="just"/>
            <a:r>
              <a:rPr lang="es-CL" i="1" dirty="0" err="1"/>
              <a:t>Siddharta</a:t>
            </a:r>
            <a:r>
              <a:rPr lang="es-CL" i="1" dirty="0"/>
              <a:t> había empezado a alimentar el descontento en su interior. Comenzó por comprender que el amor de su padre, el cariño de su madre, y también el afecto de su amigo, </a:t>
            </a:r>
            <a:r>
              <a:rPr lang="es-CL" i="1" dirty="0" err="1"/>
              <a:t>Govinda</a:t>
            </a:r>
            <a:r>
              <a:rPr lang="es-CL" i="1" dirty="0"/>
              <a:t>, no le harían feliz para toda la vida. No le satisfacía ni le bastaba. Había empezado a presentir que su venerable padre y los otros profesores, junto con los sabios brahmanes, ya le habían comunicado la parte más importante de su sabiduría. Adivinaba que ya habían henchido hasta la plétora el recipiente, y, sin embargo, el recipiente no se encontraba lleno (...) Los sacrificios y la invocación de los dioses eran excelentes... Pero, ¿lo eran todo? ¿Y qué sucedía con los dioses? ¿Acaso los dioses no eran unos seres creados como yo y como tú, súbditos del tiempo, pasajeros? ¿Tenía sentido, entonces, ofrecer sacrificios a los dioses? ¿Dónde vivía, dónde latía su corazón eterno? ¿Dónde sino en el propio yo, en nuestro interior, en lo indestructible que cada uno lleva dentro de sí? ¿Pero dónde se hallaba este yo, este interior, este último? No es carne ni es hueso, no es pensamiento ni conciencia: así lo enseñan los grandes sabios. Entonces, ¿dónde? ¿Dónde se encontraba? ¿Existía otro camino para llegar al yo, al </a:t>
            </a:r>
            <a:r>
              <a:rPr lang="es-CL" i="1" dirty="0" err="1"/>
              <a:t>atman</a:t>
            </a:r>
            <a:r>
              <a:rPr lang="es-CL" i="1" dirty="0"/>
              <a:t>..., un camino que valía la pena buscar? (...)</a:t>
            </a:r>
            <a:br>
              <a:rPr lang="es-CL" i="1" dirty="0"/>
            </a:br>
            <a:r>
              <a:rPr lang="es-CL" i="1" dirty="0"/>
              <a:t>Empezó </a:t>
            </a:r>
            <a:r>
              <a:rPr lang="es-CL" i="1" dirty="0" err="1"/>
              <a:t>Siddharta</a:t>
            </a:r>
            <a:r>
              <a:rPr lang="es-CL" i="1" dirty="0"/>
              <a:t>:   </a:t>
            </a:r>
            <a:br>
              <a:rPr lang="es-CL" i="1" dirty="0"/>
            </a:br>
            <a:r>
              <a:rPr lang="es-CL" i="1" dirty="0"/>
              <a:t>-Con tu permiso, padre. He venido a comunicarte que deseo abandonar mañana tu casa para irme con los ascetas. Mi deseo es convertirme en un </a:t>
            </a:r>
            <a:r>
              <a:rPr lang="es-CL" i="1" dirty="0" err="1"/>
              <a:t>samana</a:t>
            </a:r>
            <a:r>
              <a:rPr lang="es-CL" i="1" dirty="0"/>
              <a:t>. Espero que mi padre no se oponga.</a:t>
            </a:r>
            <a:endParaRPr lang="es-CL" dirty="0"/>
          </a:p>
          <a:p>
            <a:pPr algn="r"/>
            <a:r>
              <a:rPr lang="es-CL" dirty="0" err="1"/>
              <a:t>Hermann</a:t>
            </a:r>
            <a:r>
              <a:rPr lang="es-CL" dirty="0"/>
              <a:t> Hesse, Siddhartha (fragmento)</a:t>
            </a:r>
            <a:endParaRPr lang="es-CL" dirty="0">
              <a:effectLst/>
            </a:endParaRPr>
          </a:p>
        </p:txBody>
      </p:sp>
    </p:spTree>
    <p:extLst>
      <p:ext uri="{BB962C8B-B14F-4D97-AF65-F5344CB8AC3E}">
        <p14:creationId xmlns:p14="http://schemas.microsoft.com/office/powerpoint/2010/main" val="35114014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6039</TotalTime>
  <Words>1156</Words>
  <Application>Microsoft Office PowerPoint</Application>
  <PresentationFormat>Presentación en pantalla (4:3)</PresentationFormat>
  <Paragraphs>83</Paragraphs>
  <Slides>17</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17</vt:i4>
      </vt:variant>
    </vt:vector>
  </HeadingPairs>
  <TitlesOfParts>
    <vt:vector size="26" baseType="lpstr">
      <vt:lpstr>Arial</vt:lpstr>
      <vt:lpstr>Arial Narrow</vt:lpstr>
      <vt:lpstr>Calibri</vt:lpstr>
      <vt:lpstr>Century</vt:lpstr>
      <vt:lpstr>Georgia</vt:lpstr>
      <vt:lpstr>Times New Roman</vt:lpstr>
      <vt:lpstr>Wingdings</vt:lpstr>
      <vt:lpstr>Wingdings 2</vt:lpstr>
      <vt:lpstr>Civil</vt:lpstr>
      <vt:lpstr>Tema del viaje y el amor en la literatura</vt:lpstr>
      <vt:lpstr>    EL VIAJE EN LA LITERATURA</vt:lpstr>
      <vt:lpstr>Sentidos del Viaje en la Literatura</vt:lpstr>
      <vt:lpstr>CARACTERÍSTICAS DE LA NARRACIÓN  DE VIAJE</vt:lpstr>
      <vt:lpstr>En aspectos generales podemos identificar dos tipos de viaje:</vt:lpstr>
      <vt:lpstr>Algunos Tipos de Viajes Literarios.</vt:lpstr>
      <vt:lpstr>    VIAJE POR DIVERSOS LUGARES TERRESTRES, EXTRATERRESTRES Y SOCIALES</vt:lpstr>
      <vt:lpstr>VIAJE INTERIOR</vt:lpstr>
      <vt:lpstr>Presentación de PowerPoint</vt:lpstr>
      <vt:lpstr>VIAJE A LOS INFIERNOS</vt:lpstr>
      <vt:lpstr>En medio del camino de nuestra vida me encontré por una selva oscura, porque la recta vía era perdida.  ¡Ay, qué decir lo que era es cosa dura esta selva salvaje, áspera y fuerte, cuyo recuerdo renueva la pavura!  Tanto es amarga, que poco lo es más la muerte: pero por tratar del bien que allí encontré, diré de las otras cosas que allí he visto. Dante Alighieri, La Divina Comedia, El Infierno:  Canto I (fragmento) </vt:lpstr>
      <vt:lpstr>Presentación de PowerPoint</vt:lpstr>
      <vt:lpstr>Presentación de PowerPoint</vt:lpstr>
      <vt:lpstr>VIAJE MÍTICO</vt:lpstr>
      <vt:lpstr>VIAJE MORAL O SOCIAL</vt:lpstr>
      <vt:lpstr>Viaje Onírico</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del viaje y el amor en la literatura</dc:title>
  <dc:creator>HP</dc:creator>
  <cp:lastModifiedBy>Asterix</cp:lastModifiedBy>
  <cp:revision>21</cp:revision>
  <dcterms:created xsi:type="dcterms:W3CDTF">2017-03-12T21:25:47Z</dcterms:created>
  <dcterms:modified xsi:type="dcterms:W3CDTF">2020-03-22T19:53:18Z</dcterms:modified>
</cp:coreProperties>
</file>